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53"/>
  </p:notesMasterIdLst>
  <p:handoutMasterIdLst>
    <p:handoutMasterId r:id="rId54"/>
  </p:handoutMasterIdLst>
  <p:sldIdLst>
    <p:sldId id="602" r:id="rId2"/>
    <p:sldId id="787" r:id="rId3"/>
    <p:sldId id="769" r:id="rId4"/>
    <p:sldId id="802" r:id="rId5"/>
    <p:sldId id="786" r:id="rId6"/>
    <p:sldId id="607" r:id="rId7"/>
    <p:sldId id="718" r:id="rId8"/>
    <p:sldId id="720" r:id="rId9"/>
    <p:sldId id="764" r:id="rId10"/>
    <p:sldId id="819" r:id="rId11"/>
    <p:sldId id="821" r:id="rId12"/>
    <p:sldId id="822" r:id="rId13"/>
    <p:sldId id="840" r:id="rId14"/>
    <p:sldId id="723" r:id="rId15"/>
    <p:sldId id="724" r:id="rId16"/>
    <p:sldId id="725" r:id="rId17"/>
    <p:sldId id="726" r:id="rId18"/>
    <p:sldId id="727" r:id="rId19"/>
    <p:sldId id="728" r:id="rId20"/>
    <p:sldId id="729" r:id="rId21"/>
    <p:sldId id="792" r:id="rId22"/>
    <p:sldId id="836" r:id="rId23"/>
    <p:sldId id="846" r:id="rId24"/>
    <p:sldId id="837" r:id="rId25"/>
    <p:sldId id="838" r:id="rId26"/>
    <p:sldId id="839" r:id="rId27"/>
    <p:sldId id="789" r:id="rId28"/>
    <p:sldId id="801" r:id="rId29"/>
    <p:sldId id="824" r:id="rId30"/>
    <p:sldId id="825" r:id="rId31"/>
    <p:sldId id="826" r:id="rId32"/>
    <p:sldId id="823" r:id="rId33"/>
    <p:sldId id="791" r:id="rId34"/>
    <p:sldId id="827" r:id="rId35"/>
    <p:sldId id="736" r:id="rId36"/>
    <p:sldId id="738" r:id="rId37"/>
    <p:sldId id="739" r:id="rId38"/>
    <p:sldId id="841" r:id="rId39"/>
    <p:sldId id="845" r:id="rId40"/>
    <p:sldId id="844" r:id="rId41"/>
    <p:sldId id="742" r:id="rId42"/>
    <p:sldId id="747" r:id="rId43"/>
    <p:sldId id="767" r:id="rId44"/>
    <p:sldId id="804" r:id="rId45"/>
    <p:sldId id="805" r:id="rId46"/>
    <p:sldId id="808" r:id="rId47"/>
    <p:sldId id="815" r:id="rId48"/>
    <p:sldId id="816" r:id="rId49"/>
    <p:sldId id="817" r:id="rId50"/>
    <p:sldId id="800" r:id="rId51"/>
    <p:sldId id="830" r:id="rId5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33FF"/>
    <a:srgbClr val="9966FF"/>
    <a:srgbClr val="FF7C80"/>
    <a:srgbClr val="FF6600"/>
    <a:srgbClr val="0000FF"/>
    <a:srgbClr val="FF0000"/>
    <a:srgbClr val="009900"/>
    <a:srgbClr val="00FF00"/>
    <a:srgbClr val="FF3300"/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82" autoAdjust="0"/>
    <p:restoredTop sz="95489" autoAdjust="0"/>
  </p:normalViewPr>
  <p:slideViewPr>
    <p:cSldViewPr>
      <p:cViewPr>
        <p:scale>
          <a:sx n="80" d="100"/>
          <a:sy n="80" d="100"/>
        </p:scale>
        <p:origin x="-1189" y="-4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26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320" y="-120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0.wmf"/><Relationship Id="rId7" Type="http://schemas.openxmlformats.org/officeDocument/2006/relationships/image" Target="../media/image26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314D0A-1389-4100-9C07-7F0399A9D80A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BB77DB6-9C45-44AE-A5BB-6D49C2479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6022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ahoma" pitchFamily="-105" charset="0"/>
                <a:ea typeface="+mn-ea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ahoma" pitchFamily="-105" charset="0"/>
                <a:ea typeface="+mn-ea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ahoma" pitchFamily="-105" charset="0"/>
                <a:ea typeface="+mn-ea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37043570-411F-4289-9AC7-60F93395F3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680041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23AB21-DF5E-44C9-A0E9-DD1F632EF09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43570-411F-4289-9AC7-60F93395F346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43570-411F-4289-9AC7-60F93395F346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088DF-191B-4F23-9854-46EE97298FB1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088DF-191B-4F23-9854-46EE97298FB1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9FFE0-7BD0-4EF5-B81D-20D66BF87B6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088DF-191B-4F23-9854-46EE97298FB1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9FFE0-7BD0-4EF5-B81D-20D66BF87B6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088DF-191B-4F23-9854-46EE97298FB1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088DF-191B-4F23-9854-46EE97298FB1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088DF-191B-4F23-9854-46EE97298FB1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2A56D7-3FD1-42E6-B94B-395F60661962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5139" tIns="49472" rIns="95139" bIns="49472" anchor="b"/>
          <a:lstStyle/>
          <a:p>
            <a:pPr algn="r"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fld id="{DF31B039-D0C1-4907-9C46-33EDAFAAA444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66612" algn="l"/>
                  <a:tab pos="1933224" algn="l"/>
                  <a:tab pos="2899837" algn="l"/>
                  <a:tab pos="3866449" algn="l"/>
                  <a:tab pos="4833061" algn="l"/>
                  <a:tab pos="5799673" algn="l"/>
                  <a:tab pos="6766286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2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088DF-191B-4F23-9854-46EE97298FB1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43570-411F-4289-9AC7-60F93395F346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43570-411F-4289-9AC7-60F93395F346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43570-411F-4289-9AC7-60F93395F346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43570-411F-4289-9AC7-60F93395F346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43570-411F-4289-9AC7-60F93395F346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43570-411F-4289-9AC7-60F93395F346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985C2F-4AA0-4990-885B-020344A44477}" type="slidenum">
              <a:rPr lang="en-US"/>
              <a:pPr/>
              <a:t>27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5139" tIns="49472" rIns="95139" bIns="49472" anchor="b"/>
          <a:lstStyle/>
          <a:p>
            <a:pPr algn="r"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fld id="{823CCD8F-59C9-4C09-A8C8-4DF62D002040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66612" algn="l"/>
                  <a:tab pos="1933224" algn="l"/>
                  <a:tab pos="2899837" algn="l"/>
                  <a:tab pos="3866449" algn="l"/>
                  <a:tab pos="4833061" algn="l"/>
                  <a:tab pos="5799673" algn="l"/>
                  <a:tab pos="6766286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27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0C30-5F40-4A4F-8281-E2CAC5368A7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0C30-5F40-4A4F-8281-E2CAC5368A7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5E6ABE-4238-47CC-A5C7-96E2B6F33153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5139" tIns="49472" rIns="95139" bIns="49472" anchor="b"/>
          <a:lstStyle/>
          <a:p>
            <a:pPr algn="r"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fld id="{D2D61132-B4D1-4F58-B633-A5E0474F481D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66612" algn="l"/>
                  <a:tab pos="1933224" algn="l"/>
                  <a:tab pos="2899837" algn="l"/>
                  <a:tab pos="3866449" algn="l"/>
                  <a:tab pos="4833061" algn="l"/>
                  <a:tab pos="5799673" algn="l"/>
                  <a:tab pos="6766286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3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0C30-5F40-4A4F-8281-E2CAC5368A7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20C30-5F40-4A4F-8281-E2CAC5368A7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43570-411F-4289-9AC7-60F93395F346}" type="slidenum">
              <a:rPr lang="en-US" altLang="ja-JP" smtClean="0"/>
              <a:pPr>
                <a:defRPr/>
              </a:pPr>
              <a:t>32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088DF-191B-4F23-9854-46EE97298FB1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088DF-191B-4F23-9854-46EE97298FB1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985C2F-4AA0-4990-885B-020344A44477}" type="slidenum">
              <a:rPr lang="en-US"/>
              <a:pPr/>
              <a:t>35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5139" tIns="49472" rIns="95139" bIns="49472" anchor="b"/>
          <a:lstStyle/>
          <a:p>
            <a:pPr algn="r"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fld id="{823CCD8F-59C9-4C09-A8C8-4DF62D002040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66612" algn="l"/>
                  <a:tab pos="1933224" algn="l"/>
                  <a:tab pos="2899837" algn="l"/>
                  <a:tab pos="3866449" algn="l"/>
                  <a:tab pos="4833061" algn="l"/>
                  <a:tab pos="5799673" algn="l"/>
                  <a:tab pos="6766286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35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AB1D5-463A-404A-8992-286F509A40C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AB1D5-463A-404A-8992-286F509A40C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AB1D5-463A-404A-8992-286F509A40C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AB1D5-463A-404A-8992-286F509A40C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5E6ABE-4238-47CC-A5C7-96E2B6F33153}" type="slidenum">
              <a:rPr lang="en-US"/>
              <a:pPr/>
              <a:t>4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5139" tIns="49472" rIns="95139" bIns="49472" anchor="b"/>
          <a:lstStyle/>
          <a:p>
            <a:pPr algn="r"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fld id="{D2D61132-B4D1-4F58-B633-A5E0474F481D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66612" algn="l"/>
                  <a:tab pos="1933224" algn="l"/>
                  <a:tab pos="2899837" algn="l"/>
                  <a:tab pos="3866449" algn="l"/>
                  <a:tab pos="4833061" algn="l"/>
                  <a:tab pos="5799673" algn="l"/>
                  <a:tab pos="6766286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4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AB1D5-463A-404A-8992-286F509A40C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AB1D5-463A-404A-8992-286F509A40C4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AB1D5-463A-404A-8992-286F509A40C4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AB1D5-463A-404A-8992-286F509A40C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985C2F-4AA0-4990-885B-020344A44477}" type="slidenum">
              <a:rPr lang="en-US"/>
              <a:pPr/>
              <a:t>44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5139" tIns="49472" rIns="95139" bIns="49472" anchor="b"/>
          <a:lstStyle/>
          <a:p>
            <a:pPr algn="r"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fld id="{823CCD8F-59C9-4C09-A8C8-4DF62D002040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66612" algn="l"/>
                  <a:tab pos="1933224" algn="l"/>
                  <a:tab pos="2899837" algn="l"/>
                  <a:tab pos="3866449" algn="l"/>
                  <a:tab pos="4833061" algn="l"/>
                  <a:tab pos="5799673" algn="l"/>
                  <a:tab pos="6766286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44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98344F1-E59E-4B4D-9C1C-5A430C8C111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B5EEAE-03B1-445C-A7D0-6B752742C0C7}" type="slidenum">
              <a:rPr lang="en-US"/>
              <a:pPr/>
              <a:t>46</a:t>
            </a:fld>
            <a:endParaRPr lang="en-US"/>
          </a:p>
        </p:txBody>
      </p:sp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</p:spPr>
        <p:txBody>
          <a:bodyPr lIns="96661" tIns="48331" rIns="96661" bIns="48331"/>
          <a:lstStyle/>
          <a:p>
            <a:pPr defTabSz="966612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612"/>
            <a:fld id="{EE36CBD5-26A2-4BA6-A2FB-CD8E2B14EC9B}" type="slidenum">
              <a:rPr lang="en-US" altLang="zh-CN" sz="1300">
                <a:latin typeface="Calibri" pitchFamily="34" charset="0"/>
              </a:rPr>
              <a:pPr algn="r" defTabSz="966612"/>
              <a:t>46</a:t>
            </a:fld>
            <a:endParaRPr lang="en-US" altLang="zh-CN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EE29D-32E7-4108-A86D-C3330CF74FBA}" type="slidenum">
              <a:rPr lang="en-US" altLang="zh-CN" smtClean="0"/>
              <a:pPr/>
              <a:t>47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98344F1-E59E-4B4D-9C1C-5A430C8C111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98344F1-E59E-4B4D-9C1C-5A430C8C111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5E6ABE-4238-47CC-A5C7-96E2B6F33153}" type="slidenum">
              <a:rPr lang="en-US"/>
              <a:pPr/>
              <a:t>5</a:t>
            </a:fld>
            <a:endParaRPr lang="en-US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5139" tIns="49472" rIns="95139" bIns="49472" anchor="b"/>
          <a:lstStyle/>
          <a:p>
            <a:pPr algn="r"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fld id="{D2D61132-B4D1-4F58-B633-A5E0474F481D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66612" algn="l"/>
                  <a:tab pos="1933224" algn="l"/>
                  <a:tab pos="2899837" algn="l"/>
                  <a:tab pos="3866449" algn="l"/>
                  <a:tab pos="4833061" algn="l"/>
                  <a:tab pos="5799673" algn="l"/>
                  <a:tab pos="6766286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5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088DF-191B-4F23-9854-46EE97298FB1}" type="slidenum">
              <a:rPr lang="tr-TR" smtClean="0"/>
              <a:pPr/>
              <a:t>50</a:t>
            </a:fld>
            <a:endParaRPr lang="tr-T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43570-411F-4289-9AC7-60F93395F346}" type="slidenum">
              <a:rPr lang="en-US" altLang="ja-JP" smtClean="0"/>
              <a:pPr>
                <a:defRPr/>
              </a:pPr>
              <a:t>51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985C2F-4AA0-4990-885B-020344A44477}" type="slidenum">
              <a:rPr lang="en-US"/>
              <a:pPr/>
              <a:t>6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5139" tIns="49472" rIns="95139" bIns="49472" anchor="b"/>
          <a:lstStyle/>
          <a:p>
            <a:pPr algn="r"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fld id="{823CCD8F-59C9-4C09-A8C8-4DF62D002040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66612" algn="l"/>
                  <a:tab pos="1933224" algn="l"/>
                  <a:tab pos="2899837" algn="l"/>
                  <a:tab pos="3866449" algn="l"/>
                  <a:tab pos="4833061" algn="l"/>
                  <a:tab pos="5799673" algn="l"/>
                  <a:tab pos="6766286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6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985C2F-4AA0-4990-885B-020344A44477}" type="slidenum">
              <a:rPr lang="en-US"/>
              <a:pPr/>
              <a:t>7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endParaRPr 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5139" tIns="49472" rIns="95139" bIns="49472" anchor="b"/>
          <a:lstStyle/>
          <a:p>
            <a:pPr algn="r">
              <a:tabLst>
                <a:tab pos="0" algn="l"/>
                <a:tab pos="966612" algn="l"/>
                <a:tab pos="1933224" algn="l"/>
                <a:tab pos="2899837" algn="l"/>
                <a:tab pos="3866449" algn="l"/>
                <a:tab pos="4833061" algn="l"/>
                <a:tab pos="5799673" algn="l"/>
                <a:tab pos="6766286" algn="l"/>
                <a:tab pos="7732898" algn="l"/>
                <a:tab pos="8699510" algn="l"/>
                <a:tab pos="9666122" algn="l"/>
                <a:tab pos="10632735" algn="l"/>
              </a:tabLst>
            </a:pPr>
            <a:fld id="{823CCD8F-59C9-4C09-A8C8-4DF62D002040}" type="slidenum">
              <a:rPr lang="en-US" sz="13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66612" algn="l"/>
                  <a:tab pos="1933224" algn="l"/>
                  <a:tab pos="2899837" algn="l"/>
                  <a:tab pos="3866449" algn="l"/>
                  <a:tab pos="4833061" algn="l"/>
                  <a:tab pos="5799673" algn="l"/>
                  <a:tab pos="6766286" algn="l"/>
                  <a:tab pos="7732898" algn="l"/>
                  <a:tab pos="8699510" algn="l"/>
                  <a:tab pos="9666122" algn="l"/>
                  <a:tab pos="10632735" algn="l"/>
                </a:tabLst>
              </a:pPr>
              <a:t>7</a:t>
            </a:fld>
            <a:endParaRPr lang="en-US" sz="13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088DF-191B-4F23-9854-46EE97298FB1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088DF-191B-4F23-9854-46EE97298FB1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ja-JP" altLang="en-US" sz="2400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sz="2400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 sz="2400">
                  <a:latin typeface="Times New Roman" pitchFamily="-105" charset="0"/>
                  <a:ea typeface="ＭＳ Ｐゴシック" pitchFamily="-105" charset="-128"/>
                  <a:cs typeface="ＭＳ Ｐゴシック" pitchFamily="-105" charset="-128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 sz="2400">
                  <a:latin typeface="Times New Roman" pitchFamily="-105" charset="0"/>
                  <a:ea typeface="ＭＳ Ｐゴシック" pitchFamily="-105" charset="-128"/>
                  <a:cs typeface="ＭＳ Ｐゴシック" pitchFamily="-105" charset="-128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 sz="2400">
                  <a:latin typeface="Times New Roman" pitchFamily="-105" charset="0"/>
                  <a:ea typeface="ＭＳ Ｐゴシック" pitchFamily="-105" charset="-128"/>
                  <a:cs typeface="ＭＳ Ｐゴシック" pitchFamily="-105" charset="-128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 sz="2400">
                  <a:latin typeface="Times New Roman" pitchFamily="-105" charset="0"/>
                  <a:ea typeface="ＭＳ Ｐゴシック" pitchFamily="-105" charset="-128"/>
                  <a:cs typeface="ＭＳ Ｐゴシック" pitchFamily="-105" charset="-128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 sz="2400">
                  <a:latin typeface="Times New Roman" pitchFamily="-105" charset="0"/>
                  <a:ea typeface="ＭＳ Ｐゴシック" pitchFamily="-105" charset="-128"/>
                  <a:cs typeface="ＭＳ Ｐゴシック" pitchFamily="-105" charset="-128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 sz="2400">
                  <a:latin typeface="Times New Roman" pitchFamily="-105" charset="0"/>
                  <a:ea typeface="ＭＳ Ｐゴシック" pitchFamily="-105" charset="-128"/>
                  <a:cs typeface="ＭＳ Ｐゴシック" pitchFamily="-105" charset="-128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 sz="2400">
                  <a:latin typeface="Times New Roman" pitchFamily="-105" charset="0"/>
                  <a:ea typeface="ＭＳ Ｐゴシック" pitchFamily="-105" charset="-128"/>
                  <a:cs typeface="ＭＳ Ｐゴシック" pitchFamily="-105" charset="-128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 sz="2400">
                  <a:latin typeface="Times New Roman" pitchFamily="-105" charset="0"/>
                  <a:ea typeface="ＭＳ Ｐゴシック" pitchFamily="-105" charset="-128"/>
                  <a:cs typeface="ＭＳ Ｐゴシック" pitchFamily="-105" charset="-128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 sz="2400">
                  <a:latin typeface="Times New Roman" pitchFamily="-105" charset="0"/>
                  <a:ea typeface="ＭＳ Ｐゴシック" pitchFamily="-105" charset="-128"/>
                  <a:cs typeface="ＭＳ Ｐゴシック" pitchFamily="-105" charset="-128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ja-JP" altLang="en-US" sz="2400">
                  <a:latin typeface="Times New Roman" pitchFamily="-105" charset="0"/>
                  <a:ea typeface="ＭＳ Ｐゴシック" pitchFamily="-105" charset="-128"/>
                  <a:cs typeface="ＭＳ Ｐゴシック" pitchFamily="-105" charset="-128"/>
                </a:endParaRPr>
              </a:p>
            </p:txBody>
          </p:sp>
        </p:grpSp>
      </p:grpSp>
      <p:sp>
        <p:nvSpPr>
          <p:cNvPr id="532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532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-105" charset="2"/>
              <a:buNone/>
              <a:defRPr sz="3400"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778CD-AC4D-45B6-AC68-4616A53B33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7BB15-89EF-4C35-AFB6-20ED369F00E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EAD1-62F6-463C-BFDF-51443EDC63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B01E0E-41AB-4393-AE77-C93D1A01A6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1DEF9-5230-459F-ACA8-E40A2E31634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0087D-E629-42A0-9B97-5A674409B1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B632-7872-4BB9-B69A-0BCE46681B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E4086-89E6-4485-A69D-2E379142370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7DE86-EC96-4518-AC4B-983E2BB2CC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2E394-149B-420A-B3EE-231D111560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1C803-1187-4087-8806-D8E6E8F017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7CF4-65DE-4275-82E0-5DF8C1F2AD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22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ja-JP" altLang="en-US" sz="2400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5223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sz="2400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chemeClr val="hlink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5223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chemeClr val="hlink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5223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chemeClr val="accent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5223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chemeClr val="hlink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5223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sz="2400"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5223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chemeClr val="accent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  <p:sp>
          <p:nvSpPr>
            <p:cNvPr id="5223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>
                <a:solidFill>
                  <a:schemeClr val="accent2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endParaRPr>
            </a:p>
          </p:txBody>
        </p:sp>
      </p:grpSp>
      <p:sp>
        <p:nvSpPr>
          <p:cNvPr id="286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title style</a:t>
            </a:r>
          </a:p>
        </p:txBody>
      </p:sp>
      <p:sp>
        <p:nvSpPr>
          <p:cNvPr id="286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6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5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5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5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5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•"/>
        <a:defRPr sz="2600">
          <a:solidFill>
            <a:schemeClr val="tx1"/>
          </a:solidFill>
          <a:latin typeface="Calibri" pitchFamily="34" charset="0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Arial" pitchFamily="34" charset="0"/>
        <a:buChar char="−"/>
        <a:defRPr sz="2600">
          <a:solidFill>
            <a:schemeClr val="tx1"/>
          </a:solidFill>
          <a:latin typeface="Calibri" pitchFamily="34" charset="0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" pitchFamily="34" charset="0"/>
        <a:buChar char="•"/>
        <a:defRPr sz="2600">
          <a:solidFill>
            <a:schemeClr val="tx1"/>
          </a:solidFill>
          <a:latin typeface="Calibri" pitchFamily="34" charset="0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600">
          <a:solidFill>
            <a:schemeClr val="tx1"/>
          </a:solidFill>
          <a:latin typeface="Calibri" pitchFamily="34" charset="0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Calibri" pitchFamily="34" charset="0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21.bin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1447800"/>
            <a:ext cx="8208912" cy="1470025"/>
          </a:xfrm>
          <a:ln/>
        </p:spPr>
        <p:txBody>
          <a:bodyPr/>
          <a:lstStyle/>
          <a:p>
            <a:pPr algn="ctr"/>
            <a:r>
              <a:rPr lang="en-US" sz="4000" dirty="0" smtClean="0"/>
              <a:t>On error correction for networks and deadlines</a:t>
            </a:r>
            <a:endParaRPr lang="en-US" sz="400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295400" y="4097337"/>
            <a:ext cx="6400800" cy="22272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0000" tIns="46800" rIns="90000" bIns="46800"/>
          <a:lstStyle/>
          <a:p>
            <a:pPr marL="0" indent="0"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/>
              <a:t>Tracey </a:t>
            </a:r>
            <a:r>
              <a:rPr lang="en-US" sz="2400" dirty="0" smtClean="0"/>
              <a:t>Ho</a:t>
            </a:r>
          </a:p>
          <a:p>
            <a:pPr marL="0" indent="0"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/>
              <a:t>Caltech</a:t>
            </a:r>
          </a:p>
          <a:p>
            <a:pPr marL="0" indent="0"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/>
          </a:p>
          <a:p>
            <a:pPr marL="0" indent="0"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/>
              <a:t>INC, 8/5/12</a:t>
            </a:r>
          </a:p>
          <a:p>
            <a:pPr marL="0" indent="0"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/>
          </a:p>
          <a:p>
            <a:pPr marL="0" indent="0"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 smtClean="0"/>
          </a:p>
          <a:p>
            <a:pPr marL="0" indent="0"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/>
          </a:p>
          <a:p>
            <a:pPr marL="0" indent="0"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/>
          </a:p>
          <a:p>
            <a:pPr marL="0" indent="0" algn="ctr"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208"/>
            <a:ext cx="8229600" cy="1371600"/>
          </a:xfrm>
        </p:spPr>
        <p:txBody>
          <a:bodyPr/>
          <a:lstStyle/>
          <a:p>
            <a:r>
              <a:rPr lang="en-US" dirty="0" smtClean="0"/>
              <a:t>Nested network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85363" y="4847401"/>
            <a:ext cx="120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tr-T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657427" y="4961640"/>
            <a:ext cx="2112455" cy="22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204" b="12472"/>
          <a:stretch>
            <a:fillRect/>
          </a:stretch>
        </p:blipFill>
        <p:spPr bwMode="auto">
          <a:xfrm>
            <a:off x="5796136" y="1719119"/>
            <a:ext cx="33478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74687" y="4847401"/>
            <a:ext cx="829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tr-T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135" y="4847401"/>
            <a:ext cx="829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tr-T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0132" y="4553738"/>
            <a:ext cx="52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tr-T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0025" y="4553738"/>
            <a:ext cx="52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tr-T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2587" y="4553738"/>
            <a:ext cx="52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tr-T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133"/>
          <p:cNvGrpSpPr/>
          <p:nvPr/>
        </p:nvGrpSpPr>
        <p:grpSpPr>
          <a:xfrm>
            <a:off x="867102" y="2076719"/>
            <a:ext cx="2173456" cy="1810753"/>
            <a:chOff x="961931" y="279789"/>
            <a:chExt cx="6720874" cy="3787323"/>
          </a:xfrm>
        </p:grpSpPr>
        <p:cxnSp>
          <p:nvCxnSpPr>
            <p:cNvPr id="31" name="Straight Arrow Connector 6"/>
            <p:cNvCxnSpPr/>
            <p:nvPr/>
          </p:nvCxnSpPr>
          <p:spPr>
            <a:xfrm rot="5400000">
              <a:off x="894088" y="2778504"/>
              <a:ext cx="2536436" cy="325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6200000" flipH="1">
              <a:off x="2034486" y="2766829"/>
              <a:ext cx="2537957" cy="543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3079082" y="2763726"/>
              <a:ext cx="2537957" cy="6054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 flipH="1">
              <a:off x="3730571" y="918418"/>
              <a:ext cx="1267361" cy="384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 flipV="1">
              <a:off x="2152487" y="279790"/>
              <a:ext cx="2150678" cy="130576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11"/>
            <p:cNvCxnSpPr/>
            <p:nvPr/>
          </p:nvCxnSpPr>
          <p:spPr>
            <a:xfrm rot="5400000">
              <a:off x="3131020" y="414207"/>
              <a:ext cx="1306563" cy="10377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 flipV="1">
              <a:off x="961931" y="279790"/>
              <a:ext cx="3341235" cy="134417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-85568" y="2817486"/>
              <a:ext cx="2488938" cy="411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14"/>
            <p:cNvCxnSpPr/>
            <p:nvPr/>
          </p:nvCxnSpPr>
          <p:spPr>
            <a:xfrm rot="16200000" flipH="1">
              <a:off x="4203163" y="2763769"/>
              <a:ext cx="2592630" cy="578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 flipH="1">
              <a:off x="5231516" y="2732487"/>
              <a:ext cx="2592630" cy="7662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16"/>
            <p:cNvCxnSpPr/>
            <p:nvPr/>
          </p:nvCxnSpPr>
          <p:spPr>
            <a:xfrm rot="5400000">
              <a:off x="6183860" y="2767295"/>
              <a:ext cx="2588495" cy="286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17"/>
            <p:cNvCxnSpPr/>
            <p:nvPr/>
          </p:nvCxnSpPr>
          <p:spPr>
            <a:xfrm>
              <a:off x="4341570" y="279792"/>
              <a:ext cx="3341235" cy="122895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18"/>
            <p:cNvCxnSpPr/>
            <p:nvPr/>
          </p:nvCxnSpPr>
          <p:spPr>
            <a:xfrm rot="16200000" flipH="1">
              <a:off x="4798997" y="-216043"/>
              <a:ext cx="1194691" cy="21863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19"/>
            <p:cNvCxnSpPr/>
            <p:nvPr/>
          </p:nvCxnSpPr>
          <p:spPr>
            <a:xfrm rot="16200000" flipH="1">
              <a:off x="4303165" y="318195"/>
              <a:ext cx="1267364" cy="119055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 rot="5400000">
            <a:off x="17032" y="3290043"/>
            <a:ext cx="1189983" cy="9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611560" y="2076724"/>
            <a:ext cx="1335904" cy="6187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52340" y="2076724"/>
            <a:ext cx="1611548" cy="5784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656601" y="3266244"/>
            <a:ext cx="1237582" cy="9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390241" y="4303335"/>
            <a:ext cx="475993" cy="21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2400345" y="4303335"/>
            <a:ext cx="475993" cy="21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3315334" y="4303335"/>
            <a:ext cx="475993" cy="21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03648" y="4527431"/>
            <a:ext cx="702313" cy="459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I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9527" y="4527431"/>
            <a:ext cx="702313" cy="459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1892" y="4527431"/>
            <a:ext cx="870068" cy="459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3    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44" descr="youtubebuff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032" y="3872892"/>
            <a:ext cx="3383874" cy="167286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>
            <a:off x="1952340" y="2076724"/>
            <a:ext cx="1323516" cy="5784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3772748" y="4574758"/>
            <a:ext cx="115929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smtClean="0">
                <a:latin typeface="Calibri" pitchFamily="34" charset="0"/>
              </a:rPr>
              <a:t>Deadlines</a:t>
            </a:r>
            <a:endParaRPr lang="en-US" sz="1900" dirty="0">
              <a:latin typeface="Calibri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327998" y="4574758"/>
            <a:ext cx="68416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smtClean="0">
                <a:latin typeface="Calibri" pitchFamily="34" charset="0"/>
              </a:rPr>
              <a:t>Sinks</a:t>
            </a:r>
            <a:endParaRPr lang="en-US" sz="1900" dirty="0">
              <a:latin typeface="Calibri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995936" y="4888632"/>
            <a:ext cx="170899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smtClean="0">
                <a:latin typeface="Calibri" pitchFamily="34" charset="0"/>
              </a:rPr>
              <a:t>Demanded info</a:t>
            </a:r>
            <a:endParaRPr lang="en-US" sz="1900" dirty="0">
              <a:latin typeface="Calibri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100392" y="2872408"/>
            <a:ext cx="3145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x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114887" y="2872408"/>
            <a:ext cx="3145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x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932040" y="1556792"/>
            <a:ext cx="144016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smtClean="0">
                <a:latin typeface="Calibri" pitchFamily="34" charset="0"/>
              </a:rPr>
              <a:t>Spatial network problem</a:t>
            </a:r>
            <a:endParaRPr lang="en-US" sz="21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491880" y="1556792"/>
            <a:ext cx="144016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smtClean="0">
                <a:latin typeface="Calibri" pitchFamily="34" charset="0"/>
              </a:rPr>
              <a:t>Temporal coding problem</a:t>
            </a:r>
            <a:endParaRPr lang="en-US" sz="2100" dirty="0">
              <a:latin typeface="Calibri" pitchFamily="34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4932040" y="4786888"/>
            <a:ext cx="36004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4572000" y="2094240"/>
            <a:ext cx="36004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Rectangle 68"/>
          <p:cNvSpPr/>
          <p:nvPr/>
        </p:nvSpPr>
        <p:spPr>
          <a:xfrm>
            <a:off x="5544616" y="5289088"/>
            <a:ext cx="3563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Each sink sees a subset of the info received by the next (nested structure)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</a:rPr>
              <a:t>Non-multicast demands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2944633" y="3266244"/>
            <a:ext cx="1237582" cy="9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932040" y="2819544"/>
            <a:ext cx="998543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smtClean="0">
                <a:latin typeface="Calibri" pitchFamily="34" charset="0"/>
              </a:rPr>
              <a:t>Unit </a:t>
            </a:r>
          </a:p>
          <a:p>
            <a:r>
              <a:rPr lang="en-US" sz="1900" dirty="0" smtClean="0">
                <a:latin typeface="Calibri" pitchFamily="34" charset="0"/>
              </a:rPr>
              <a:t>capacity</a:t>
            </a:r>
          </a:p>
          <a:p>
            <a:r>
              <a:rPr lang="en-US" sz="1900" dirty="0" smtClean="0">
                <a:latin typeface="Calibri" pitchFamily="34" charset="0"/>
              </a:rPr>
              <a:t>links</a:t>
            </a:r>
            <a:endParaRPr lang="en-US" sz="1900" dirty="0">
              <a:latin typeface="Calibri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63888" y="2943255"/>
            <a:ext cx="108010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00" dirty="0" smtClean="0">
                <a:latin typeface="Calibri" pitchFamily="34" charset="0"/>
              </a:rPr>
              <a:t>Unit size </a:t>
            </a:r>
          </a:p>
          <a:p>
            <a:r>
              <a:rPr lang="en-US" sz="1900" dirty="0" smtClean="0">
                <a:latin typeface="Calibri" pitchFamily="34" charset="0"/>
              </a:rPr>
              <a:t>packets</a:t>
            </a:r>
            <a:endParaRPr lang="en-US" sz="1900" dirty="0">
              <a:latin typeface="Calibri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>
            <a:off x="4572000" y="3356992"/>
            <a:ext cx="360040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Rectangle 59"/>
          <p:cNvSpPr/>
          <p:nvPr/>
        </p:nvSpPr>
        <p:spPr>
          <a:xfrm>
            <a:off x="1583289" y="1706905"/>
            <a:ext cx="8702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  <a:cs typeface="Calibri" pitchFamily="34" charset="0"/>
              </a:rPr>
              <a:t>source</a:t>
            </a:r>
            <a:endParaRPr lang="en-US" sz="1600" dirty="0">
              <a:latin typeface="Arial Rounded MT Bold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69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71600"/>
          </a:xfrm>
        </p:spPr>
        <p:txBody>
          <a:bodyPr/>
          <a:lstStyle/>
          <a:p>
            <a:r>
              <a:rPr lang="en-US" dirty="0" smtClean="0"/>
              <a:t>Nested network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85363" y="4847401"/>
            <a:ext cx="1207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tr-T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657427" y="4961640"/>
            <a:ext cx="2112455" cy="22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204" b="12472"/>
          <a:stretch>
            <a:fillRect/>
          </a:stretch>
        </p:blipFill>
        <p:spPr bwMode="auto">
          <a:xfrm>
            <a:off x="5796136" y="1719119"/>
            <a:ext cx="33478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74687" y="4847401"/>
            <a:ext cx="829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tr-T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135" y="4847401"/>
            <a:ext cx="829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tr-T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0132" y="4553738"/>
            <a:ext cx="52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tr-T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0025" y="4553738"/>
            <a:ext cx="52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tr-T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2587" y="4553738"/>
            <a:ext cx="52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tr-TR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33"/>
          <p:cNvGrpSpPr/>
          <p:nvPr/>
        </p:nvGrpSpPr>
        <p:grpSpPr>
          <a:xfrm>
            <a:off x="867102" y="2076719"/>
            <a:ext cx="2173456" cy="1810753"/>
            <a:chOff x="961931" y="279789"/>
            <a:chExt cx="6720874" cy="3787323"/>
          </a:xfrm>
        </p:grpSpPr>
        <p:cxnSp>
          <p:nvCxnSpPr>
            <p:cNvPr id="31" name="Straight Arrow Connector 6"/>
            <p:cNvCxnSpPr/>
            <p:nvPr/>
          </p:nvCxnSpPr>
          <p:spPr>
            <a:xfrm rot="5400000">
              <a:off x="894088" y="2778504"/>
              <a:ext cx="2536436" cy="325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16200000" flipH="1">
              <a:off x="2034486" y="2766829"/>
              <a:ext cx="2537957" cy="543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3079082" y="2763726"/>
              <a:ext cx="2537957" cy="6054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 flipH="1">
              <a:off x="3730571" y="918418"/>
              <a:ext cx="1267361" cy="384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 flipV="1">
              <a:off x="2152487" y="279790"/>
              <a:ext cx="2150678" cy="130576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11"/>
            <p:cNvCxnSpPr/>
            <p:nvPr/>
          </p:nvCxnSpPr>
          <p:spPr>
            <a:xfrm rot="5400000">
              <a:off x="3131020" y="414207"/>
              <a:ext cx="1306563" cy="10377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 flipV="1">
              <a:off x="961931" y="279790"/>
              <a:ext cx="3341235" cy="134417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-85568" y="2817486"/>
              <a:ext cx="2488938" cy="411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14"/>
            <p:cNvCxnSpPr/>
            <p:nvPr/>
          </p:nvCxnSpPr>
          <p:spPr>
            <a:xfrm rot="16200000" flipH="1">
              <a:off x="4203163" y="2763769"/>
              <a:ext cx="2592630" cy="578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 flipH="1">
              <a:off x="5231516" y="2732487"/>
              <a:ext cx="2592630" cy="7662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16"/>
            <p:cNvCxnSpPr/>
            <p:nvPr/>
          </p:nvCxnSpPr>
          <p:spPr>
            <a:xfrm rot="5400000">
              <a:off x="6183860" y="2767295"/>
              <a:ext cx="2588495" cy="286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17"/>
            <p:cNvCxnSpPr/>
            <p:nvPr/>
          </p:nvCxnSpPr>
          <p:spPr>
            <a:xfrm>
              <a:off x="4341570" y="279792"/>
              <a:ext cx="3341235" cy="122895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18"/>
            <p:cNvCxnSpPr/>
            <p:nvPr/>
          </p:nvCxnSpPr>
          <p:spPr>
            <a:xfrm rot="16200000" flipH="1">
              <a:off x="4798997" y="-216043"/>
              <a:ext cx="1194691" cy="218635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19"/>
            <p:cNvCxnSpPr/>
            <p:nvPr/>
          </p:nvCxnSpPr>
          <p:spPr>
            <a:xfrm rot="16200000" flipH="1">
              <a:off x="4303165" y="318195"/>
              <a:ext cx="1267364" cy="119055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 rot="5400000">
            <a:off x="17032" y="3290043"/>
            <a:ext cx="1189983" cy="9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611560" y="2076724"/>
            <a:ext cx="1335904" cy="61879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952340" y="2076724"/>
            <a:ext cx="1611548" cy="5784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656601" y="3266244"/>
            <a:ext cx="1237582" cy="9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1390241" y="4303335"/>
            <a:ext cx="475993" cy="21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2400345" y="4303335"/>
            <a:ext cx="475993" cy="21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03648" y="4527431"/>
            <a:ext cx="702313" cy="459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 I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29527" y="4527431"/>
            <a:ext cx="702313" cy="459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1892" y="4527431"/>
            <a:ext cx="870068" cy="459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3    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44" descr="youtubebuff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8032" y="3872892"/>
            <a:ext cx="3383874" cy="167286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rot="5400000">
            <a:off x="2944633" y="3266244"/>
            <a:ext cx="1237582" cy="9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952340" y="2076724"/>
            <a:ext cx="1323516" cy="5784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8100392" y="2872408"/>
            <a:ext cx="3145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x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114887" y="2872408"/>
            <a:ext cx="3145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x</a:t>
            </a:r>
            <a:endParaRPr lang="en-US" sz="2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83568" y="5723692"/>
            <a:ext cx="3461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Packet error/erasure correction</a:t>
            </a:r>
          </a:p>
          <a:p>
            <a:r>
              <a:rPr lang="en-US" sz="2000" dirty="0" smtClean="0">
                <a:latin typeface="Calibri" pitchFamily="34" charset="0"/>
              </a:rPr>
              <a:t>streaming code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464527" y="5342165"/>
            <a:ext cx="2432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Capacity outer bound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464528" y="5723692"/>
            <a:ext cx="3653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Finite </a:t>
            </a:r>
            <a:r>
              <a:rPr lang="en-US" sz="2000" dirty="0" err="1" smtClean="0">
                <a:latin typeface="Calibri" pitchFamily="34" charset="0"/>
              </a:rPr>
              <a:t>blocklength</a:t>
            </a:r>
            <a:r>
              <a:rPr lang="en-US" sz="2000" dirty="0" smtClean="0">
                <a:latin typeface="Calibri" pitchFamily="34" charset="0"/>
              </a:rPr>
              <a:t> network error/</a:t>
            </a:r>
          </a:p>
          <a:p>
            <a:r>
              <a:rPr lang="en-US" sz="2000" dirty="0" smtClean="0">
                <a:latin typeface="Calibri" pitchFamily="34" charset="0"/>
              </a:rPr>
              <a:t>erasure correction code</a:t>
            </a:r>
            <a:endParaRPr lang="en-US" sz="2000" dirty="0">
              <a:latin typeface="Calibri" pitchFamily="34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 flipH="1">
            <a:off x="4283968" y="5968752"/>
            <a:ext cx="972022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76" name="Rectangle 75"/>
          <p:cNvSpPr/>
          <p:nvPr/>
        </p:nvSpPr>
        <p:spPr>
          <a:xfrm>
            <a:off x="1691680" y="5342165"/>
            <a:ext cx="2432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Capacity outer bound</a:t>
            </a:r>
            <a:endParaRPr lang="en-US" sz="2000" dirty="0">
              <a:latin typeface="Calibri" pitchFamily="34" charset="0"/>
            </a:endParaRPr>
          </a:p>
        </p:txBody>
      </p:sp>
      <p:cxnSp>
        <p:nvCxnSpPr>
          <p:cNvPr id="84" name="Straight Arrow Connector 83"/>
          <p:cNvCxnSpPr/>
          <p:nvPr/>
        </p:nvCxnSpPr>
        <p:spPr bwMode="auto">
          <a:xfrm flipH="1">
            <a:off x="4283968" y="5536704"/>
            <a:ext cx="972022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>
          <a:xfrm rot="5400000">
            <a:off x="3315334" y="4303335"/>
            <a:ext cx="475993" cy="21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583289" y="1706905"/>
            <a:ext cx="8702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  <a:cs typeface="Calibri" pitchFamily="34" charset="0"/>
              </a:rPr>
              <a:t>source</a:t>
            </a:r>
            <a:endParaRPr lang="en-US" sz="1600" dirty="0">
              <a:latin typeface="Arial Rounded MT Bold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2" grpId="0"/>
      <p:bldP spid="63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71600"/>
          </a:xfrm>
        </p:spPr>
        <p:txBody>
          <a:bodyPr/>
          <a:lstStyle/>
          <a:p>
            <a:r>
              <a:rPr lang="en-US" dirty="0" smtClean="0"/>
              <a:t>Problem and results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886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Problem</a:t>
            </a:r>
          </a:p>
          <a:p>
            <a:r>
              <a:rPr lang="en-US" dirty="0" smtClean="0"/>
              <a:t>Given an erasure model and deadlines </a:t>
            </a:r>
            <a:r>
              <a:rPr lang="en-US" i="1" dirty="0" smtClean="0"/>
              <a:t>m</a:t>
            </a:r>
            <a:r>
              <a:rPr lang="en-US" i="1" baseline="-25000" dirty="0" smtClean="0"/>
              <a:t>1</a:t>
            </a:r>
            <a:r>
              <a:rPr lang="en-US" i="1" dirty="0" smtClean="0"/>
              <a:t>, m</a:t>
            </a:r>
            <a:r>
              <a:rPr lang="en-US" i="1" baseline="-25000" dirty="0" smtClean="0"/>
              <a:t>2</a:t>
            </a:r>
            <a:r>
              <a:rPr lang="en-US" dirty="0" smtClean="0"/>
              <a:t>, …, what rate vectors </a:t>
            </a:r>
            <a:r>
              <a:rPr lang="en-US" i="1" dirty="0" smtClean="0"/>
              <a:t>u</a:t>
            </a:r>
            <a:r>
              <a:rPr lang="en-US" i="1" baseline="-25000" dirty="0" smtClean="0"/>
              <a:t>1</a:t>
            </a:r>
            <a:r>
              <a:rPr lang="en-US" i="1" dirty="0" smtClean="0"/>
              <a:t>, u</a:t>
            </a:r>
            <a:r>
              <a:rPr lang="en-US" i="1" baseline="-25000" dirty="0" smtClean="0"/>
              <a:t>2</a:t>
            </a:r>
            <a:r>
              <a:rPr lang="en-US" dirty="0" smtClean="0"/>
              <a:t>, … are achievable?</a:t>
            </a:r>
          </a:p>
          <a:p>
            <a:pPr>
              <a:buNone/>
            </a:pPr>
            <a:r>
              <a:rPr lang="en-US" dirty="0" smtClean="0"/>
              <a:t>Results</a:t>
            </a:r>
          </a:p>
          <a:p>
            <a:r>
              <a:rPr lang="en-US" dirty="0" smtClean="0"/>
              <a:t>We find the capacity and a simple optimal coding scheme for a uniform erasure model</a:t>
            </a:r>
          </a:p>
          <a:p>
            <a:pPr lvl="1"/>
            <a:r>
              <a:rPr lang="en-US" dirty="0" smtClean="0"/>
              <a:t>At most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/>
              <a:t> erasures, locations unknown </a:t>
            </a:r>
            <a:r>
              <a:rPr lang="en-US" i="1" dirty="0" smtClean="0"/>
              <a:t>a priori</a:t>
            </a:r>
            <a:r>
              <a:rPr lang="en-US" dirty="0" smtClean="0"/>
              <a:t> </a:t>
            </a:r>
          </a:p>
          <a:p>
            <a:r>
              <a:rPr lang="en-US" dirty="0" smtClean="0"/>
              <a:t>We show this scheme achieves at least a guaranteed fraction of the capacity region for a sliding window erasure model</a:t>
            </a:r>
          </a:p>
          <a:p>
            <a:pPr lvl="1"/>
            <a:r>
              <a:rPr lang="en-US" dirty="0" smtClean="0"/>
              <a:t>Constraints on number of erasures in sliding windows of certain length</a:t>
            </a:r>
          </a:p>
          <a:p>
            <a:pPr lvl="1"/>
            <a:r>
              <a:rPr lang="en-US" dirty="0" smtClean="0"/>
              <a:t>Exact optimal scheme is sensitive to model parameters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71600"/>
          </a:xfrm>
        </p:spPr>
        <p:txBody>
          <a:bodyPr/>
          <a:lstStyle/>
          <a:p>
            <a:r>
              <a:rPr lang="en-US" dirty="0" smtClean="0"/>
              <a:t>Problem and results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886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Given an erasure model and deadlines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m</a:t>
            </a:r>
            <a:r>
              <a:rPr lang="en-US" i="1" baseline="-25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, m</a:t>
            </a:r>
            <a:r>
              <a:rPr lang="en-US" i="1" baseline="-25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…, what rate vectors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u</a:t>
            </a:r>
            <a:r>
              <a:rPr lang="en-US" i="1" baseline="-250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, u</a:t>
            </a:r>
            <a:r>
              <a:rPr lang="en-US" i="1" baseline="-25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… are achievable?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Results</a:t>
            </a:r>
          </a:p>
          <a:p>
            <a:r>
              <a:rPr lang="en-US" dirty="0" smtClean="0"/>
              <a:t> We find the capacity and a simple optimal coding scheme for a uniform erasure model</a:t>
            </a:r>
          </a:p>
          <a:p>
            <a:pPr lvl="1"/>
            <a:r>
              <a:rPr lang="en-US" dirty="0" smtClean="0"/>
              <a:t>At most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/>
              <a:t> erasures, locations unknown </a:t>
            </a:r>
            <a:r>
              <a:rPr lang="en-US" i="1" dirty="0" smtClean="0"/>
              <a:t>a priori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We show this scheme achieves at least a guaranteed fraction of the capacity region for a sliding window erasure model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Constraints on number of erasures in sliding windows of certain length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Exact optimal scheme is sensitive to model parameters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/>
              <a:t> erasures – upper bounding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1981200"/>
            <a:ext cx="5194920" cy="46881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Want to find the capacity region of achievable rates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,u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,…,u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dirty="0" smtClean="0"/>
          </a:p>
          <a:p>
            <a:r>
              <a:rPr lang="en-US" sz="2400" dirty="0" smtClean="0"/>
              <a:t>We can write a cut-set bound for each sink:</a:t>
            </a:r>
          </a:p>
          <a:p>
            <a:pPr lvl="1">
              <a:buNone/>
            </a:pPr>
            <a:r>
              <a:rPr lang="en-US" sz="2400" dirty="0" smtClean="0"/>
              <a:t> 		    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≤ m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̶  z  </a:t>
            </a:r>
          </a:p>
          <a:p>
            <a:pPr lvl="1"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      u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+u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≤ m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̶  z </a:t>
            </a:r>
          </a:p>
          <a:p>
            <a:pPr lvl="1"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	  	           …		</a:t>
            </a:r>
          </a:p>
          <a:p>
            <a:pPr lvl="1">
              <a:buNone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+u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+…+u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̶  z</a:t>
            </a:r>
            <a:endParaRPr lang="en-US" sz="2400" dirty="0" smtClean="0"/>
          </a:p>
          <a:p>
            <a:r>
              <a:rPr lang="en-US" sz="2400" dirty="0" smtClean="0"/>
              <a:t>Can we combine bounds for multiple erasure patterns and sinks to obtain tighter bounds?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2204" b="12472"/>
          <a:stretch>
            <a:fillRect/>
          </a:stretch>
        </p:blipFill>
        <p:spPr bwMode="auto">
          <a:xfrm>
            <a:off x="228600" y="1665312"/>
            <a:ext cx="33813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775647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tr-TR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775647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tr-TR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577564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tr-TR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39911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tr-TR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39911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tr-TR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399112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tr-TR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371600"/>
          </a:xfrm>
        </p:spPr>
        <p:txBody>
          <a:bodyPr/>
          <a:lstStyle/>
          <a:p>
            <a:r>
              <a:rPr lang="en-US" dirty="0" smtClean="0"/>
              <a:t>Cut-set combining procedure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999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tr-TR" dirty="0" smtClean="0"/>
          </a:p>
          <a:p>
            <a:pPr lvl="1"/>
            <a:endParaRPr lang="tr-TR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1676400"/>
            <a:ext cx="8640960" cy="667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>
              <a:buFont typeface="Arial" pitchFamily="34" charset="0"/>
              <a:buChar char="•"/>
            </a:pPr>
            <a:r>
              <a:rPr lang="en-US" sz="2600" dirty="0" smtClean="0">
                <a:latin typeface="Calibri" pitchFamily="34" charset="0"/>
              </a:rPr>
              <a:t>Obtain bounds involving progressively </a:t>
            </a:r>
          </a:p>
          <a:p>
            <a:pPr indent="228600"/>
            <a:r>
              <a:rPr lang="en-US" sz="2600" dirty="0" smtClean="0">
                <a:latin typeface="Calibri" pitchFamily="34" charset="0"/>
              </a:rPr>
              <a:t>more links and rates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dirty="0" smtClean="0">
                <a:latin typeface="Calibri" pitchFamily="34" charset="0"/>
              </a:rPr>
              <a:t>, by iteratively applying steps:</a:t>
            </a:r>
          </a:p>
          <a:p>
            <a:pPr indent="228600">
              <a:lnSpc>
                <a:spcPct val="150000"/>
              </a:lnSpc>
            </a:pPr>
            <a:r>
              <a:rPr lang="en-US" sz="2700" b="1" dirty="0" smtClean="0">
                <a:latin typeface="Calibri" pitchFamily="34" charset="0"/>
              </a:rPr>
              <a:t>  Extend: </a:t>
            </a:r>
            <a:r>
              <a:rPr lang="en-US" sz="2700" i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H(X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7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700" i="1" baseline="30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)+ |Y| ≥ H(X,Y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7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700" i="1" baseline="30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)= H(X,Y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7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700" i="1" baseline="30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)+ </a:t>
            </a:r>
            <a:r>
              <a:rPr lang="en-US" sz="2700" i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7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700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indent="228600">
              <a:lnSpc>
                <a:spcPct val="150000"/>
              </a:lnSpc>
            </a:pPr>
            <a:r>
              <a:rPr lang="en-US" sz="2700" b="1" dirty="0" smtClean="0">
                <a:latin typeface="Calibri" pitchFamily="34" charset="0"/>
              </a:rPr>
              <a:t>                  </a:t>
            </a:r>
            <a:r>
              <a:rPr lang="en-US" sz="2700" dirty="0" smtClean="0">
                <a:latin typeface="Calibri" pitchFamily="34" charset="0"/>
              </a:rPr>
              <a:t>where 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2700" dirty="0" smtClean="0">
                <a:latin typeface="Calibri" pitchFamily="34" charset="0"/>
              </a:rPr>
              <a:t> is a decoding </a:t>
            </a:r>
            <a:r>
              <a:rPr lang="en-US" sz="2800" dirty="0" smtClean="0">
                <a:latin typeface="Calibri" pitchFamily="34" charset="0"/>
              </a:rPr>
              <a:t>set for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700" dirty="0" smtClean="0">
              <a:latin typeface="Calibri" pitchFamily="34" charset="0"/>
            </a:endParaRPr>
          </a:p>
          <a:p>
            <a:pPr indent="228600">
              <a:lnSpc>
                <a:spcPct val="150000"/>
              </a:lnSpc>
            </a:pPr>
            <a:r>
              <a:rPr lang="en-US" sz="2700" b="1" dirty="0" smtClean="0">
                <a:latin typeface="Calibri" pitchFamily="34" charset="0"/>
              </a:rPr>
              <a:t>  Combine:</a:t>
            </a:r>
          </a:p>
          <a:p>
            <a:pPr>
              <a:lnSpc>
                <a:spcPct val="150000"/>
              </a:lnSpc>
            </a:pPr>
            <a:r>
              <a:rPr lang="en-US" sz="2500" b="1" dirty="0" smtClean="0"/>
              <a:t>		</a:t>
            </a:r>
          </a:p>
          <a:p>
            <a:pPr>
              <a:lnSpc>
                <a:spcPct val="150000"/>
              </a:lnSpc>
            </a:pPr>
            <a:endParaRPr lang="en-US" sz="25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tr-TR" sz="25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265363" y="5876751"/>
          <a:ext cx="5691187" cy="936625"/>
        </p:xfrm>
        <a:graphic>
          <a:graphicData uri="http://schemas.openxmlformats.org/presentationml/2006/ole">
            <p:oleObj spid="_x0000_s407564" name="Equation" r:id="rId4" imgW="2628900" imgH="457200" progId="Equation.3">
              <p:embed/>
            </p:oleObj>
          </a:graphicData>
        </a:graphic>
      </p:graphicFrame>
      <p:sp>
        <p:nvSpPr>
          <p:cNvPr id="73" name="Content Placeholder 2"/>
          <p:cNvSpPr txBox="1">
            <a:spLocks/>
          </p:cNvSpPr>
          <p:nvPr/>
        </p:nvSpPr>
        <p:spPr>
          <a:xfrm>
            <a:off x="304800" y="914400"/>
            <a:ext cx="8229600" cy="4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=3,m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=5, m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=7, m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=11, z=1</a:t>
            </a:r>
          </a:p>
        </p:txBody>
      </p:sp>
      <p:grpSp>
        <p:nvGrpSpPr>
          <p:cNvPr id="4" name="Group 157"/>
          <p:cNvGrpSpPr/>
          <p:nvPr/>
        </p:nvGrpSpPr>
        <p:grpSpPr>
          <a:xfrm>
            <a:off x="3124200" y="1412776"/>
            <a:ext cx="5787785" cy="3026438"/>
            <a:chOff x="990599" y="1066800"/>
            <a:chExt cx="6001871" cy="4686748"/>
          </a:xfrm>
        </p:grpSpPr>
        <p:cxnSp>
          <p:nvCxnSpPr>
            <p:cNvPr id="75" name="Straight Arrow Connector 74"/>
            <p:cNvCxnSpPr>
              <a:stCxn id="90" idx="3"/>
              <a:endCxn id="83" idx="1"/>
            </p:cNvCxnSpPr>
            <p:nvPr/>
          </p:nvCxnSpPr>
          <p:spPr>
            <a:xfrm flipV="1">
              <a:off x="4724398" y="2267174"/>
              <a:ext cx="990602" cy="243839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91" idx="3"/>
              <a:endCxn id="83" idx="1"/>
            </p:cNvCxnSpPr>
            <p:nvPr/>
          </p:nvCxnSpPr>
          <p:spPr>
            <a:xfrm flipV="1">
              <a:off x="4724398" y="2267174"/>
              <a:ext cx="990602" cy="266699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135" idx="3"/>
              <a:endCxn id="83" idx="1"/>
            </p:cNvCxnSpPr>
            <p:nvPr/>
          </p:nvCxnSpPr>
          <p:spPr>
            <a:xfrm flipV="1">
              <a:off x="4724397" y="2267174"/>
              <a:ext cx="990603" cy="1143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128" idx="3"/>
              <a:endCxn id="83" idx="1"/>
            </p:cNvCxnSpPr>
            <p:nvPr/>
          </p:nvCxnSpPr>
          <p:spPr>
            <a:xfrm>
              <a:off x="4724397" y="1352774"/>
              <a:ext cx="990603" cy="914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214"/>
            <p:cNvGrpSpPr/>
            <p:nvPr/>
          </p:nvGrpSpPr>
          <p:grpSpPr>
            <a:xfrm>
              <a:off x="990598" y="1066800"/>
              <a:ext cx="6001869" cy="4686748"/>
              <a:chOff x="990600" y="1066800"/>
              <a:chExt cx="5370095" cy="4686748"/>
            </a:xfrm>
          </p:grpSpPr>
          <p:cxnSp>
            <p:nvCxnSpPr>
              <p:cNvPr id="84" name="Straight Arrow Connector 83"/>
              <p:cNvCxnSpPr>
                <a:stCxn id="117" idx="3"/>
                <a:endCxn id="90" idx="1"/>
              </p:cNvCxnSpPr>
              <p:nvPr/>
            </p:nvCxnSpPr>
            <p:spPr>
              <a:xfrm>
                <a:off x="2819401" y="1352774"/>
                <a:ext cx="685799" cy="3352799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118" idx="3"/>
                <a:endCxn id="90" idx="1"/>
              </p:cNvCxnSpPr>
              <p:nvPr/>
            </p:nvCxnSpPr>
            <p:spPr>
              <a:xfrm>
                <a:off x="2819401" y="1962374"/>
                <a:ext cx="685799" cy="274320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>
                <a:stCxn id="119" idx="3"/>
                <a:endCxn id="90" idx="1"/>
              </p:cNvCxnSpPr>
              <p:nvPr/>
            </p:nvCxnSpPr>
            <p:spPr>
              <a:xfrm>
                <a:off x="2819401" y="2571975"/>
                <a:ext cx="685799" cy="2133599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69"/>
              <p:cNvGrpSpPr/>
              <p:nvPr/>
            </p:nvGrpSpPr>
            <p:grpSpPr>
              <a:xfrm>
                <a:off x="990600" y="1066800"/>
                <a:ext cx="3340768" cy="2629348"/>
                <a:chOff x="990600" y="1066800"/>
                <a:chExt cx="2057254" cy="2629348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990600" y="1066800"/>
                  <a:ext cx="281545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</a:rPr>
                    <a:t>12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990600" y="1676399"/>
                  <a:ext cx="281545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</a:rPr>
                    <a:t>13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sp>
              <p:nvSpPr>
                <p:cNvPr id="116" name="TextBox 6"/>
                <p:cNvSpPr txBox="1"/>
                <p:nvPr/>
              </p:nvSpPr>
              <p:spPr>
                <a:xfrm>
                  <a:off x="990600" y="2286000"/>
                  <a:ext cx="281545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</a:rPr>
                    <a:t>23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1676400" y="1066800"/>
                  <a:ext cx="440380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</a:rPr>
                    <a:t>1245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1676400" y="1676399"/>
                  <a:ext cx="440380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</a:rPr>
                    <a:t>1345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1676400" y="2286000"/>
                  <a:ext cx="440380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Calibri" pitchFamily="34" charset="0"/>
                    </a:rPr>
                    <a:t>2</a:t>
                  </a:r>
                  <a:r>
                    <a:rPr lang="en-US" b="1" dirty="0" smtClean="0">
                      <a:latin typeface="Calibri" pitchFamily="34" charset="0"/>
                    </a:rPr>
                    <a:t>345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120" name="Straight Arrow Connector 119"/>
                <p:cNvCxnSpPr>
                  <a:stCxn id="114" idx="3"/>
                  <a:endCxn id="117" idx="1"/>
                </p:cNvCxnSpPr>
                <p:nvPr/>
              </p:nvCxnSpPr>
              <p:spPr>
                <a:xfrm>
                  <a:off x="1272145" y="1352774"/>
                  <a:ext cx="404255" cy="2459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TextBox 120"/>
                <p:cNvSpPr txBox="1"/>
                <p:nvPr/>
              </p:nvSpPr>
              <p:spPr>
                <a:xfrm>
                  <a:off x="1676400" y="2895600"/>
                  <a:ext cx="440380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  <a:latin typeface="Calibri" pitchFamily="34" charset="0"/>
                    </a:rPr>
                    <a:t>123</a:t>
                  </a:r>
                  <a:r>
                    <a:rPr lang="en-US" b="1" dirty="0" smtClean="0">
                      <a:latin typeface="Calibri" pitchFamily="34" charset="0"/>
                    </a:rPr>
                    <a:t>4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1676400" y="3124200"/>
                  <a:ext cx="440380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  <a:latin typeface="Calibri" pitchFamily="34" charset="0"/>
                    </a:rPr>
                    <a:t>123</a:t>
                  </a:r>
                  <a:r>
                    <a:rPr lang="en-US" b="1" dirty="0" smtClean="0">
                      <a:latin typeface="Calibri" pitchFamily="34" charset="0"/>
                    </a:rPr>
                    <a:t>5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123" name="Straight Arrow Connector 34"/>
                <p:cNvCxnSpPr>
                  <a:stCxn id="114" idx="3"/>
                  <a:endCxn id="121" idx="1"/>
                </p:cNvCxnSpPr>
                <p:nvPr/>
              </p:nvCxnSpPr>
              <p:spPr>
                <a:xfrm>
                  <a:off x="1272145" y="1352774"/>
                  <a:ext cx="404255" cy="182880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Arrow Connector 123"/>
                <p:cNvCxnSpPr>
                  <a:stCxn id="115" idx="3"/>
                  <a:endCxn id="121" idx="1"/>
                </p:cNvCxnSpPr>
                <p:nvPr/>
              </p:nvCxnSpPr>
              <p:spPr>
                <a:xfrm>
                  <a:off x="1272145" y="1962374"/>
                  <a:ext cx="404255" cy="121920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Arrow Connector 124"/>
                <p:cNvCxnSpPr>
                  <a:stCxn id="115" idx="3"/>
                  <a:endCxn id="118" idx="1"/>
                </p:cNvCxnSpPr>
                <p:nvPr/>
              </p:nvCxnSpPr>
              <p:spPr>
                <a:xfrm>
                  <a:off x="1272145" y="1962374"/>
                  <a:ext cx="404255" cy="2459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Arrow Connector 125"/>
                <p:cNvCxnSpPr>
                  <a:stCxn id="116" idx="3"/>
                  <a:endCxn id="121" idx="1"/>
                </p:cNvCxnSpPr>
                <p:nvPr/>
              </p:nvCxnSpPr>
              <p:spPr>
                <a:xfrm>
                  <a:off x="1272145" y="2571974"/>
                  <a:ext cx="404255" cy="609599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Arrow Connector 126"/>
                <p:cNvCxnSpPr>
                  <a:stCxn id="116" idx="3"/>
                  <a:endCxn id="119" idx="1"/>
                </p:cNvCxnSpPr>
                <p:nvPr/>
              </p:nvCxnSpPr>
              <p:spPr>
                <a:xfrm>
                  <a:off x="1272145" y="2571974"/>
                  <a:ext cx="404255" cy="0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TextBox 127"/>
                <p:cNvSpPr txBox="1"/>
                <p:nvPr/>
              </p:nvSpPr>
              <p:spPr>
                <a:xfrm>
                  <a:off x="2539098" y="1066800"/>
                  <a:ext cx="508756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</a:rPr>
                    <a:t>124567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129" name="Straight Arrow Connector 128"/>
                <p:cNvCxnSpPr>
                  <a:stCxn id="117" idx="3"/>
                  <a:endCxn id="128" idx="1"/>
                </p:cNvCxnSpPr>
                <p:nvPr/>
              </p:nvCxnSpPr>
              <p:spPr>
                <a:xfrm>
                  <a:off x="2116780" y="1352774"/>
                  <a:ext cx="422318" cy="2459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TextBox 129"/>
                <p:cNvSpPr txBox="1"/>
                <p:nvPr/>
              </p:nvSpPr>
              <p:spPr>
                <a:xfrm>
                  <a:off x="2539098" y="1676399"/>
                  <a:ext cx="508756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</a:rPr>
                    <a:t>134567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131" name="Straight Arrow Connector 130"/>
                <p:cNvCxnSpPr>
                  <a:stCxn id="118" idx="3"/>
                  <a:endCxn id="130" idx="1"/>
                </p:cNvCxnSpPr>
                <p:nvPr/>
              </p:nvCxnSpPr>
              <p:spPr>
                <a:xfrm>
                  <a:off x="2116780" y="1962374"/>
                  <a:ext cx="422318" cy="2459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TextBox 131"/>
                <p:cNvSpPr txBox="1"/>
                <p:nvPr/>
              </p:nvSpPr>
              <p:spPr>
                <a:xfrm>
                  <a:off x="2539098" y="2286000"/>
                  <a:ext cx="508756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Calibri" pitchFamily="34" charset="0"/>
                    </a:rPr>
                    <a:t>2</a:t>
                  </a:r>
                  <a:r>
                    <a:rPr lang="en-US" b="1" dirty="0" smtClean="0">
                      <a:latin typeface="Calibri" pitchFamily="34" charset="0"/>
                    </a:rPr>
                    <a:t>34567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133" name="Straight Arrow Connector 132"/>
                <p:cNvCxnSpPr>
                  <a:stCxn id="119" idx="3"/>
                  <a:endCxn id="132" idx="1"/>
                </p:cNvCxnSpPr>
                <p:nvPr/>
              </p:nvCxnSpPr>
              <p:spPr>
                <a:xfrm>
                  <a:off x="2116780" y="2571974"/>
                  <a:ext cx="422318" cy="2459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4" name="TextBox 133"/>
                <p:cNvSpPr txBox="1"/>
                <p:nvPr/>
              </p:nvSpPr>
              <p:spPr>
                <a:xfrm>
                  <a:off x="2539098" y="2895600"/>
                  <a:ext cx="508756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</a:rPr>
                    <a:t>123467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2539098" y="3124200"/>
                  <a:ext cx="508756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</a:rPr>
                    <a:t>123567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136" name="Straight Arrow Connector 135"/>
                <p:cNvCxnSpPr>
                  <a:stCxn id="121" idx="3"/>
                  <a:endCxn id="134" idx="1"/>
                </p:cNvCxnSpPr>
                <p:nvPr/>
              </p:nvCxnSpPr>
              <p:spPr>
                <a:xfrm>
                  <a:off x="2116780" y="3181574"/>
                  <a:ext cx="422318" cy="2459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Arrow Connector 136"/>
                <p:cNvCxnSpPr>
                  <a:stCxn id="122" idx="3"/>
                  <a:endCxn id="135" idx="1"/>
                </p:cNvCxnSpPr>
                <p:nvPr/>
              </p:nvCxnSpPr>
              <p:spPr>
                <a:xfrm>
                  <a:off x="2116780" y="3410174"/>
                  <a:ext cx="422318" cy="2459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8" name="TextBox 87"/>
              <p:cNvSpPr txBox="1"/>
              <p:nvPr/>
            </p:nvSpPr>
            <p:spPr>
              <a:xfrm>
                <a:off x="3505200" y="3657600"/>
                <a:ext cx="826169" cy="57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itchFamily="34" charset="0"/>
                  </a:rPr>
                  <a:t>123</a:t>
                </a:r>
                <a:r>
                  <a:rPr lang="en-US" b="1" dirty="0" smtClean="0">
                    <a:solidFill>
                      <a:srgbClr val="00B050"/>
                    </a:solidFill>
                    <a:latin typeface="Calibri" pitchFamily="34" charset="0"/>
                  </a:rPr>
                  <a:t>45</a:t>
                </a:r>
                <a:r>
                  <a:rPr lang="en-US" b="1" dirty="0" smtClean="0">
                    <a:latin typeface="Calibri" pitchFamily="34" charset="0"/>
                  </a:rPr>
                  <a:t>6</a:t>
                </a:r>
                <a:endParaRPr lang="en-US" b="1" dirty="0">
                  <a:latin typeface="Calibri" pitchFamily="34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3505200" y="3886200"/>
                <a:ext cx="826169" cy="57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itchFamily="34" charset="0"/>
                  </a:rPr>
                  <a:t>123</a:t>
                </a:r>
                <a:r>
                  <a:rPr lang="en-US" b="1" dirty="0" smtClean="0">
                    <a:solidFill>
                      <a:srgbClr val="00B050"/>
                    </a:solidFill>
                    <a:latin typeface="Calibri" pitchFamily="34" charset="0"/>
                  </a:rPr>
                  <a:t>45</a:t>
                </a:r>
                <a:r>
                  <a:rPr lang="en-US" b="1" dirty="0" smtClean="0">
                    <a:latin typeface="Calibri" pitchFamily="34" charset="0"/>
                  </a:rPr>
                  <a:t>7</a:t>
                </a:r>
                <a:endParaRPr lang="en-US" b="1" dirty="0">
                  <a:latin typeface="Calibri" pitchFamily="34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505200" y="4419599"/>
                <a:ext cx="826169" cy="57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Calibri" pitchFamily="34" charset="0"/>
                  </a:rPr>
                  <a:t>12345</a:t>
                </a:r>
                <a:r>
                  <a:rPr lang="en-US" b="1" dirty="0" smtClean="0">
                    <a:latin typeface="Calibri" pitchFamily="34" charset="0"/>
                  </a:rPr>
                  <a:t>6</a:t>
                </a:r>
                <a:endParaRPr lang="en-US" b="1" dirty="0">
                  <a:latin typeface="Calibri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505200" y="4648199"/>
                <a:ext cx="826169" cy="57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Calibri" pitchFamily="34" charset="0"/>
                  </a:rPr>
                  <a:t>12345</a:t>
                </a:r>
                <a:r>
                  <a:rPr lang="en-US" b="1" dirty="0" smtClean="0">
                    <a:latin typeface="Calibri" pitchFamily="34" charset="0"/>
                  </a:rPr>
                  <a:t>7</a:t>
                </a:r>
                <a:endParaRPr lang="en-US" b="1" dirty="0">
                  <a:latin typeface="Calibri" pitchFamily="34" charset="0"/>
                </a:endParaRPr>
              </a:p>
            </p:txBody>
          </p:sp>
          <p:cxnSp>
            <p:nvCxnSpPr>
              <p:cNvPr id="92" name="Straight Arrow Connector 91"/>
              <p:cNvCxnSpPr>
                <a:stCxn id="121" idx="3"/>
                <a:endCxn id="90" idx="1"/>
              </p:cNvCxnSpPr>
              <p:nvPr/>
            </p:nvCxnSpPr>
            <p:spPr>
              <a:xfrm>
                <a:off x="2819401" y="3181574"/>
                <a:ext cx="685799" cy="1523999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>
                <a:stCxn id="122" idx="3"/>
                <a:endCxn id="90" idx="1"/>
              </p:cNvCxnSpPr>
              <p:nvPr/>
            </p:nvCxnSpPr>
            <p:spPr>
              <a:xfrm>
                <a:off x="2819401" y="3410174"/>
                <a:ext cx="685799" cy="1295399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122" idx="3"/>
                <a:endCxn id="88" idx="1"/>
              </p:cNvCxnSpPr>
              <p:nvPr/>
            </p:nvCxnSpPr>
            <p:spPr>
              <a:xfrm>
                <a:off x="2819401" y="3410174"/>
                <a:ext cx="685799" cy="5334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>
                <a:stCxn id="121" idx="3"/>
                <a:endCxn id="88" idx="1"/>
              </p:cNvCxnSpPr>
              <p:nvPr/>
            </p:nvCxnSpPr>
            <p:spPr>
              <a:xfrm>
                <a:off x="2819401" y="3181574"/>
                <a:ext cx="685799" cy="7620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177"/>
              <p:cNvGrpSpPr/>
              <p:nvPr/>
            </p:nvGrpSpPr>
            <p:grpSpPr>
              <a:xfrm>
                <a:off x="4331369" y="4572000"/>
                <a:ext cx="1953126" cy="571948"/>
                <a:chOff x="4331369" y="4572000"/>
                <a:chExt cx="1953126" cy="571948"/>
              </a:xfrm>
            </p:grpSpPr>
            <p:cxnSp>
              <p:nvCxnSpPr>
                <p:cNvPr id="111" name="Straight Arrow Connector 110"/>
                <p:cNvCxnSpPr>
                  <a:stCxn id="90" idx="3"/>
                  <a:endCxn id="113" idx="1"/>
                </p:cNvCxnSpPr>
                <p:nvPr/>
              </p:nvCxnSpPr>
              <p:spPr>
                <a:xfrm>
                  <a:off x="4331369" y="4705573"/>
                  <a:ext cx="886325" cy="152401"/>
                </a:xfrm>
                <a:prstGeom prst="straightConnector1">
                  <a:avLst/>
                </a:prstGeom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/>
                <p:cNvCxnSpPr>
                  <a:stCxn id="91" idx="3"/>
                  <a:endCxn id="113" idx="1"/>
                </p:cNvCxnSpPr>
                <p:nvPr/>
              </p:nvCxnSpPr>
              <p:spPr>
                <a:xfrm flipV="1">
                  <a:off x="4331369" y="4857974"/>
                  <a:ext cx="886325" cy="76199"/>
                </a:xfrm>
                <a:prstGeom prst="straightConnector1">
                  <a:avLst/>
                </a:prstGeom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TextBox 112"/>
                <p:cNvSpPr txBox="1"/>
                <p:nvPr/>
              </p:nvSpPr>
              <p:spPr>
                <a:xfrm>
                  <a:off x="5217695" y="4572000"/>
                  <a:ext cx="1066800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</a:rPr>
                    <a:t>12345</a:t>
                  </a:r>
                  <a:r>
                    <a:rPr lang="en-US" b="1" dirty="0" smtClean="0">
                      <a:solidFill>
                        <a:srgbClr val="00B050"/>
                      </a:solidFill>
                      <a:latin typeface="Calibri" pitchFamily="34" charset="0"/>
                    </a:rPr>
                    <a:t>67</a:t>
                  </a:r>
                  <a:endParaRPr lang="en-US" b="1" dirty="0">
                    <a:solidFill>
                      <a:srgbClr val="00B050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8" name="Group 178"/>
              <p:cNvGrpSpPr/>
              <p:nvPr/>
            </p:nvGrpSpPr>
            <p:grpSpPr>
              <a:xfrm>
                <a:off x="4331369" y="3810000"/>
                <a:ext cx="2029326" cy="571948"/>
                <a:chOff x="4255169" y="4572000"/>
                <a:chExt cx="2029326" cy="571948"/>
              </a:xfrm>
            </p:grpSpPr>
            <p:cxnSp>
              <p:nvCxnSpPr>
                <p:cNvPr id="108" name="Straight Arrow Connector 107"/>
                <p:cNvCxnSpPr>
                  <a:stCxn id="88" idx="3"/>
                  <a:endCxn id="110" idx="1"/>
                </p:cNvCxnSpPr>
                <p:nvPr/>
              </p:nvCxnSpPr>
              <p:spPr>
                <a:xfrm>
                  <a:off x="4255169" y="4705575"/>
                  <a:ext cx="886326" cy="152399"/>
                </a:xfrm>
                <a:prstGeom prst="straightConnector1">
                  <a:avLst/>
                </a:prstGeom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>
                  <a:stCxn id="89" idx="3"/>
                  <a:endCxn id="110" idx="1"/>
                </p:cNvCxnSpPr>
                <p:nvPr/>
              </p:nvCxnSpPr>
              <p:spPr>
                <a:xfrm flipV="1">
                  <a:off x="4255169" y="4857974"/>
                  <a:ext cx="886326" cy="76200"/>
                </a:xfrm>
                <a:prstGeom prst="straightConnector1">
                  <a:avLst/>
                </a:prstGeom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TextBox 109"/>
                <p:cNvSpPr txBox="1"/>
                <p:nvPr/>
              </p:nvSpPr>
              <p:spPr>
                <a:xfrm>
                  <a:off x="5141495" y="4572000"/>
                  <a:ext cx="1143000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</a:rPr>
                    <a:t>12345</a:t>
                  </a:r>
                  <a:r>
                    <a:rPr lang="en-US" b="1" dirty="0" smtClean="0">
                      <a:solidFill>
                        <a:srgbClr val="00B050"/>
                      </a:solidFill>
                      <a:latin typeface="Calibri" pitchFamily="34" charset="0"/>
                    </a:rPr>
                    <a:t>67</a:t>
                  </a:r>
                  <a:endParaRPr lang="en-US" b="1" dirty="0">
                    <a:solidFill>
                      <a:srgbClr val="00B05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98" name="TextBox 97"/>
              <p:cNvSpPr txBox="1"/>
              <p:nvPr/>
            </p:nvSpPr>
            <p:spPr>
              <a:xfrm>
                <a:off x="5217695" y="2971800"/>
                <a:ext cx="1143000" cy="57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itchFamily="34" charset="0"/>
                  </a:rPr>
                  <a:t>123</a:t>
                </a:r>
                <a:r>
                  <a:rPr lang="en-US" b="1" dirty="0" smtClean="0">
                    <a:solidFill>
                      <a:srgbClr val="00B050"/>
                    </a:solidFill>
                    <a:latin typeface="Calibri" pitchFamily="34" charset="0"/>
                  </a:rPr>
                  <a:t>4567</a:t>
                </a:r>
                <a:endParaRPr lang="en-US" b="1" dirty="0">
                  <a:solidFill>
                    <a:srgbClr val="00B050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99" name="Straight Arrow Connector 98"/>
              <p:cNvCxnSpPr>
                <a:stCxn id="89" idx="3"/>
                <a:endCxn id="98" idx="1"/>
              </p:cNvCxnSpPr>
              <p:nvPr/>
            </p:nvCxnSpPr>
            <p:spPr>
              <a:xfrm flipV="1">
                <a:off x="4331369" y="3257775"/>
                <a:ext cx="886325" cy="9144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88" idx="3"/>
                <a:endCxn id="98" idx="1"/>
              </p:cNvCxnSpPr>
              <p:nvPr/>
            </p:nvCxnSpPr>
            <p:spPr>
              <a:xfrm flipV="1">
                <a:off x="4331369" y="3257775"/>
                <a:ext cx="886325" cy="6858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/>
              <p:cNvCxnSpPr>
                <a:stCxn id="134" idx="3"/>
                <a:endCxn id="104" idx="1"/>
              </p:cNvCxnSpPr>
              <p:nvPr/>
            </p:nvCxnSpPr>
            <p:spPr>
              <a:xfrm>
                <a:off x="4331368" y="3181574"/>
                <a:ext cx="886326" cy="22860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>
                <a:stCxn id="135" idx="3"/>
                <a:endCxn id="104" idx="1"/>
              </p:cNvCxnSpPr>
              <p:nvPr/>
            </p:nvCxnSpPr>
            <p:spPr>
              <a:xfrm>
                <a:off x="4331368" y="3410174"/>
                <a:ext cx="886326" cy="20574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>
                <a:stCxn id="90" idx="3"/>
                <a:endCxn id="104" idx="1"/>
              </p:cNvCxnSpPr>
              <p:nvPr/>
            </p:nvCxnSpPr>
            <p:spPr>
              <a:xfrm>
                <a:off x="4331369" y="4705573"/>
                <a:ext cx="886325" cy="7620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extBox 103"/>
              <p:cNvSpPr txBox="1"/>
              <p:nvPr/>
            </p:nvSpPr>
            <p:spPr>
              <a:xfrm>
                <a:off x="5217695" y="5181600"/>
                <a:ext cx="1066800" cy="57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itchFamily="34" charset="0"/>
                  </a:rPr>
                  <a:t>123</a:t>
                </a:r>
                <a:r>
                  <a:rPr lang="en-US" b="1" dirty="0" smtClean="0">
                    <a:solidFill>
                      <a:srgbClr val="00B050"/>
                    </a:solidFill>
                    <a:latin typeface="Calibri" pitchFamily="34" charset="0"/>
                  </a:rPr>
                  <a:t>4567</a:t>
                </a:r>
                <a:endParaRPr lang="en-US" b="1" dirty="0">
                  <a:solidFill>
                    <a:srgbClr val="00B050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105" name="Straight Arrow Connector 104"/>
              <p:cNvCxnSpPr>
                <a:stCxn id="91" idx="3"/>
                <a:endCxn id="104" idx="1"/>
              </p:cNvCxnSpPr>
              <p:nvPr/>
            </p:nvCxnSpPr>
            <p:spPr>
              <a:xfrm>
                <a:off x="4331369" y="4934173"/>
                <a:ext cx="886325" cy="5334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134" idx="3"/>
                <a:endCxn id="98" idx="1"/>
              </p:cNvCxnSpPr>
              <p:nvPr/>
            </p:nvCxnSpPr>
            <p:spPr>
              <a:xfrm>
                <a:off x="4331368" y="3181574"/>
                <a:ext cx="886326" cy="76201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>
                <a:stCxn id="135" idx="3"/>
                <a:endCxn id="98" idx="1"/>
              </p:cNvCxnSpPr>
              <p:nvPr/>
            </p:nvCxnSpPr>
            <p:spPr>
              <a:xfrm flipV="1">
                <a:off x="4331368" y="3257775"/>
                <a:ext cx="886326" cy="152399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Arrow Connector 79"/>
            <p:cNvCxnSpPr>
              <a:stCxn id="130" idx="3"/>
              <a:endCxn id="83" idx="1"/>
            </p:cNvCxnSpPr>
            <p:nvPr/>
          </p:nvCxnSpPr>
          <p:spPr>
            <a:xfrm>
              <a:off x="4724397" y="1962374"/>
              <a:ext cx="990603" cy="30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132" idx="3"/>
              <a:endCxn id="83" idx="1"/>
            </p:cNvCxnSpPr>
            <p:nvPr/>
          </p:nvCxnSpPr>
          <p:spPr>
            <a:xfrm flipV="1">
              <a:off x="4724397" y="2267174"/>
              <a:ext cx="990603" cy="30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134" idx="3"/>
              <a:endCxn id="83" idx="1"/>
            </p:cNvCxnSpPr>
            <p:nvPr/>
          </p:nvCxnSpPr>
          <p:spPr>
            <a:xfrm flipV="1">
              <a:off x="4724397" y="2267174"/>
              <a:ext cx="990603" cy="914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5715000" y="1981200"/>
              <a:ext cx="1277470" cy="571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1234567</a:t>
              </a:r>
              <a:endParaRPr lang="en-US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71" name="Oval 70"/>
          <p:cNvSpPr/>
          <p:nvPr/>
        </p:nvSpPr>
        <p:spPr bwMode="auto">
          <a:xfrm>
            <a:off x="3540138" y="4785617"/>
            <a:ext cx="432048" cy="504056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5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4644008" y="1412776"/>
            <a:ext cx="288032" cy="360040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5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4716016" y="2613162"/>
            <a:ext cx="288032" cy="288032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5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3779912" y="6081761"/>
            <a:ext cx="360040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105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3131840" y="1412776"/>
            <a:ext cx="432048" cy="129614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5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7020271" y="6058011"/>
            <a:ext cx="371915" cy="52780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5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4355976" y="2564904"/>
            <a:ext cx="432048" cy="360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5" charset="0"/>
            </a:endParaRPr>
          </a:p>
        </p:txBody>
      </p:sp>
      <p:sp>
        <p:nvSpPr>
          <p:cNvPr id="138" name="Oval 137"/>
          <p:cNvSpPr/>
          <p:nvPr/>
        </p:nvSpPr>
        <p:spPr bwMode="auto">
          <a:xfrm>
            <a:off x="3552013" y="4785617"/>
            <a:ext cx="432048" cy="504056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5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899592" y="1364518"/>
            <a:ext cx="264604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H(X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) ≤2</a:t>
            </a:r>
          </a:p>
          <a:p>
            <a:pPr>
              <a:spcBef>
                <a:spcPts val="600"/>
              </a:spcBef>
            </a:pP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H(X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) ≤2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H(X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|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) ≤2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1835696" y="5229200"/>
            <a:ext cx="6840760" cy="648072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5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3275856" y="4725144"/>
            <a:ext cx="5472608" cy="72008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5" charset="0"/>
            </a:endParaRPr>
          </a:p>
        </p:txBody>
      </p:sp>
      <p:sp>
        <p:nvSpPr>
          <p:cNvPr id="142" name="Oval 141"/>
          <p:cNvSpPr/>
          <p:nvPr/>
        </p:nvSpPr>
        <p:spPr bwMode="auto">
          <a:xfrm>
            <a:off x="2267744" y="4797152"/>
            <a:ext cx="360040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105" charset="0"/>
            </a:endParaRPr>
          </a:p>
        </p:txBody>
      </p:sp>
      <p:sp>
        <p:nvSpPr>
          <p:cNvPr id="144" name="Oval 143"/>
          <p:cNvSpPr/>
          <p:nvPr/>
        </p:nvSpPr>
        <p:spPr bwMode="auto">
          <a:xfrm>
            <a:off x="3131840" y="1340768"/>
            <a:ext cx="360040" cy="50405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-105" charset="0"/>
            </a:endParaRPr>
          </a:p>
        </p:txBody>
      </p:sp>
      <p:sp>
        <p:nvSpPr>
          <p:cNvPr id="145" name="Oval 144"/>
          <p:cNvSpPr/>
          <p:nvPr/>
        </p:nvSpPr>
        <p:spPr bwMode="auto">
          <a:xfrm>
            <a:off x="2267744" y="4797152"/>
            <a:ext cx="371915" cy="52780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2" grpId="0" animBg="1"/>
      <p:bldP spid="72" grpId="1" animBg="1"/>
      <p:bldP spid="74" grpId="0" animBg="1"/>
      <p:bldP spid="79" grpId="0" animBg="1"/>
      <p:bldP spid="79" grpId="1" animBg="1"/>
      <p:bldP spid="87" grpId="0" animBg="1"/>
      <p:bldP spid="87" grpId="1" animBg="1"/>
      <p:bldP spid="96" grpId="0" animBg="1"/>
      <p:bldP spid="96" grpId="1" animBg="1"/>
      <p:bldP spid="97" grpId="0" animBg="1"/>
      <p:bldP spid="97" grpId="1" animBg="1"/>
      <p:bldP spid="138" grpId="0" animBg="1"/>
      <p:bldP spid="140" grpId="0" animBg="1"/>
      <p:bldP spid="141" grpId="0" animBg="1"/>
      <p:bldP spid="142" grpId="0" animBg="1"/>
      <p:bldP spid="142" grpId="1" animBg="1"/>
      <p:bldP spid="144" grpId="0" animBg="1"/>
      <p:bldP spid="144" grpId="1" animBg="1"/>
      <p:bldP spid="1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Upper bound derivation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343400"/>
            <a:ext cx="8763000" cy="2438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Different choices of links at each step give different upper bounds</a:t>
            </a:r>
          </a:p>
          <a:p>
            <a:r>
              <a:rPr lang="en-US" sz="2400" dirty="0" smtClean="0"/>
              <a:t>Exponentially large number of bounds</a:t>
            </a:r>
          </a:p>
          <a:p>
            <a:r>
              <a:rPr lang="en-US" sz="2400" dirty="0" smtClean="0"/>
              <a:t>Only some are tight – how to find them?</a:t>
            </a:r>
          </a:p>
          <a:p>
            <a:r>
              <a:rPr lang="en-US" sz="2400" dirty="0" smtClean="0"/>
              <a:t>We use an achievable scheme as a guide and show a matching upper bound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914400"/>
            <a:ext cx="8229600" cy="4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Example: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=3,m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=5, m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=7, m</a:t>
            </a:r>
            <a:r>
              <a:rPr kumimoji="0" lang="en-US" sz="22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=11, z=1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633478"/>
            <a:ext cx="55626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≤2</a:t>
            </a:r>
          </a:p>
          <a:p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3u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+2u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≤8</a:t>
            </a:r>
          </a:p>
          <a:p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3u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+2u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+u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≤9</a:t>
            </a:r>
          </a:p>
          <a:p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6u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+5u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+4u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≤24</a:t>
            </a:r>
          </a:p>
          <a:p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6u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+4u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+2u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+u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≤20</a:t>
            </a:r>
          </a:p>
          <a:p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9u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+6u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+4u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+3u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≤36</a:t>
            </a:r>
          </a:p>
          <a:p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6u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+5u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+4u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+2u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≤28</a:t>
            </a:r>
          </a:p>
          <a:p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6u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+4.5u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+4u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+3u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≤30</a:t>
            </a:r>
          </a:p>
          <a:p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9u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+7.5u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+7u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+6u</a:t>
            </a:r>
            <a:r>
              <a:rPr lang="en-US" sz="2100" i="1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≤54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738" y="1252653"/>
            <a:ext cx="22252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latin typeface="+mn-lt"/>
              </a:rPr>
              <a:t>Capacity region:</a:t>
            </a:r>
            <a:endParaRPr lang="en-US" sz="2200" i="1" dirty="0">
              <a:latin typeface="+mn-lt"/>
            </a:endParaRPr>
          </a:p>
        </p:txBody>
      </p:sp>
      <p:grpSp>
        <p:nvGrpSpPr>
          <p:cNvPr id="7" name="Group 157"/>
          <p:cNvGrpSpPr/>
          <p:nvPr/>
        </p:nvGrpSpPr>
        <p:grpSpPr>
          <a:xfrm>
            <a:off x="3124200" y="1412776"/>
            <a:ext cx="5787785" cy="3026438"/>
            <a:chOff x="990599" y="1066800"/>
            <a:chExt cx="6001871" cy="4686748"/>
          </a:xfrm>
        </p:grpSpPr>
        <p:cxnSp>
          <p:nvCxnSpPr>
            <p:cNvPr id="159" name="Straight Arrow Connector 158"/>
            <p:cNvCxnSpPr>
              <a:stCxn id="185" idx="3"/>
              <a:endCxn id="167" idx="1"/>
            </p:cNvCxnSpPr>
            <p:nvPr/>
          </p:nvCxnSpPr>
          <p:spPr>
            <a:xfrm flipV="1">
              <a:off x="4724398" y="2267174"/>
              <a:ext cx="990602" cy="243839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/>
            <p:cNvCxnSpPr>
              <a:stCxn id="186" idx="3"/>
              <a:endCxn id="167" idx="1"/>
            </p:cNvCxnSpPr>
            <p:nvPr/>
          </p:nvCxnSpPr>
          <p:spPr>
            <a:xfrm flipV="1">
              <a:off x="4724398" y="2267174"/>
              <a:ext cx="990602" cy="266699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/>
            <p:cNvCxnSpPr>
              <a:stCxn id="230" idx="3"/>
              <a:endCxn id="167" idx="1"/>
            </p:cNvCxnSpPr>
            <p:nvPr/>
          </p:nvCxnSpPr>
          <p:spPr>
            <a:xfrm flipV="1">
              <a:off x="4724397" y="2267174"/>
              <a:ext cx="990603" cy="1143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>
              <a:stCxn id="223" idx="3"/>
              <a:endCxn id="167" idx="1"/>
            </p:cNvCxnSpPr>
            <p:nvPr/>
          </p:nvCxnSpPr>
          <p:spPr>
            <a:xfrm>
              <a:off x="4724397" y="1352774"/>
              <a:ext cx="990603" cy="914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214"/>
            <p:cNvGrpSpPr/>
            <p:nvPr/>
          </p:nvGrpSpPr>
          <p:grpSpPr>
            <a:xfrm>
              <a:off x="990599" y="1066800"/>
              <a:ext cx="6001868" cy="4686748"/>
              <a:chOff x="990600" y="1066800"/>
              <a:chExt cx="5370095" cy="4686748"/>
            </a:xfrm>
          </p:grpSpPr>
          <p:cxnSp>
            <p:nvCxnSpPr>
              <p:cNvPr id="179" name="Straight Arrow Connector 178"/>
              <p:cNvCxnSpPr>
                <a:stCxn id="212" idx="3"/>
                <a:endCxn id="185" idx="1"/>
              </p:cNvCxnSpPr>
              <p:nvPr/>
            </p:nvCxnSpPr>
            <p:spPr>
              <a:xfrm>
                <a:off x="2819401" y="1352774"/>
                <a:ext cx="685799" cy="3352799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/>
              <p:cNvCxnSpPr>
                <a:stCxn id="213" idx="3"/>
                <a:endCxn id="185" idx="1"/>
              </p:cNvCxnSpPr>
              <p:nvPr/>
            </p:nvCxnSpPr>
            <p:spPr>
              <a:xfrm>
                <a:off x="2819401" y="1962374"/>
                <a:ext cx="685799" cy="274320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>
                <a:stCxn id="214" idx="3"/>
                <a:endCxn id="185" idx="1"/>
              </p:cNvCxnSpPr>
              <p:nvPr/>
            </p:nvCxnSpPr>
            <p:spPr>
              <a:xfrm>
                <a:off x="2819401" y="2571975"/>
                <a:ext cx="685799" cy="2133599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69"/>
              <p:cNvGrpSpPr/>
              <p:nvPr/>
            </p:nvGrpSpPr>
            <p:grpSpPr>
              <a:xfrm>
                <a:off x="990600" y="1066800"/>
                <a:ext cx="3340768" cy="2629348"/>
                <a:chOff x="990600" y="1066800"/>
                <a:chExt cx="2057254" cy="2629348"/>
              </a:xfrm>
            </p:grpSpPr>
            <p:sp>
              <p:nvSpPr>
                <p:cNvPr id="209" name="TextBox 208"/>
                <p:cNvSpPr txBox="1"/>
                <p:nvPr/>
              </p:nvSpPr>
              <p:spPr>
                <a:xfrm>
                  <a:off x="990600" y="1066800"/>
                  <a:ext cx="281545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</a:rPr>
                    <a:t>12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sp>
              <p:nvSpPr>
                <p:cNvPr id="210" name="TextBox 209"/>
                <p:cNvSpPr txBox="1"/>
                <p:nvPr/>
              </p:nvSpPr>
              <p:spPr>
                <a:xfrm>
                  <a:off x="990600" y="1676399"/>
                  <a:ext cx="281545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</a:rPr>
                    <a:t>13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sp>
              <p:nvSpPr>
                <p:cNvPr id="211" name="TextBox 6"/>
                <p:cNvSpPr txBox="1"/>
                <p:nvPr/>
              </p:nvSpPr>
              <p:spPr>
                <a:xfrm>
                  <a:off x="990600" y="2286000"/>
                  <a:ext cx="281545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</a:rPr>
                    <a:t>23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1676400" y="1066800"/>
                  <a:ext cx="440380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</a:rPr>
                    <a:t>1245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sp>
              <p:nvSpPr>
                <p:cNvPr id="213" name="TextBox 212"/>
                <p:cNvSpPr txBox="1"/>
                <p:nvPr/>
              </p:nvSpPr>
              <p:spPr>
                <a:xfrm>
                  <a:off x="1676400" y="1676399"/>
                  <a:ext cx="440380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</a:rPr>
                    <a:t>1345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sp>
              <p:nvSpPr>
                <p:cNvPr id="214" name="TextBox 213"/>
                <p:cNvSpPr txBox="1"/>
                <p:nvPr/>
              </p:nvSpPr>
              <p:spPr>
                <a:xfrm>
                  <a:off x="1676400" y="2286000"/>
                  <a:ext cx="440380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Calibri" pitchFamily="34" charset="0"/>
                    </a:rPr>
                    <a:t>2</a:t>
                  </a:r>
                  <a:r>
                    <a:rPr lang="en-US" b="1" dirty="0" smtClean="0">
                      <a:latin typeface="Calibri" pitchFamily="34" charset="0"/>
                    </a:rPr>
                    <a:t>345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215" name="Straight Arrow Connector 214"/>
                <p:cNvCxnSpPr>
                  <a:stCxn id="209" idx="3"/>
                  <a:endCxn id="212" idx="1"/>
                </p:cNvCxnSpPr>
                <p:nvPr/>
              </p:nvCxnSpPr>
              <p:spPr>
                <a:xfrm>
                  <a:off x="1272145" y="1352774"/>
                  <a:ext cx="404255" cy="2459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6" name="TextBox 215"/>
                <p:cNvSpPr txBox="1"/>
                <p:nvPr/>
              </p:nvSpPr>
              <p:spPr>
                <a:xfrm>
                  <a:off x="1676400" y="2895600"/>
                  <a:ext cx="440380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  <a:latin typeface="Calibri" pitchFamily="34" charset="0"/>
                    </a:rPr>
                    <a:t>123</a:t>
                  </a:r>
                  <a:r>
                    <a:rPr lang="en-US" b="1" dirty="0" smtClean="0">
                      <a:latin typeface="Calibri" pitchFamily="34" charset="0"/>
                    </a:rPr>
                    <a:t>4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sp>
              <p:nvSpPr>
                <p:cNvPr id="217" name="TextBox 216"/>
                <p:cNvSpPr txBox="1"/>
                <p:nvPr/>
              </p:nvSpPr>
              <p:spPr>
                <a:xfrm>
                  <a:off x="1676400" y="3124200"/>
                  <a:ext cx="440380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  <a:latin typeface="Calibri" pitchFamily="34" charset="0"/>
                    </a:rPr>
                    <a:t>123</a:t>
                  </a:r>
                  <a:r>
                    <a:rPr lang="en-US" b="1" dirty="0" smtClean="0">
                      <a:latin typeface="Calibri" pitchFamily="34" charset="0"/>
                    </a:rPr>
                    <a:t>5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218" name="Straight Arrow Connector 34"/>
                <p:cNvCxnSpPr>
                  <a:stCxn id="209" idx="3"/>
                  <a:endCxn id="216" idx="1"/>
                </p:cNvCxnSpPr>
                <p:nvPr/>
              </p:nvCxnSpPr>
              <p:spPr>
                <a:xfrm>
                  <a:off x="1272145" y="1352774"/>
                  <a:ext cx="404255" cy="182880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Arrow Connector 218"/>
                <p:cNvCxnSpPr>
                  <a:stCxn id="210" idx="3"/>
                  <a:endCxn id="216" idx="1"/>
                </p:cNvCxnSpPr>
                <p:nvPr/>
              </p:nvCxnSpPr>
              <p:spPr>
                <a:xfrm>
                  <a:off x="1272145" y="1962374"/>
                  <a:ext cx="404255" cy="1219200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Arrow Connector 219"/>
                <p:cNvCxnSpPr>
                  <a:stCxn id="210" idx="3"/>
                  <a:endCxn id="213" idx="1"/>
                </p:cNvCxnSpPr>
                <p:nvPr/>
              </p:nvCxnSpPr>
              <p:spPr>
                <a:xfrm>
                  <a:off x="1272145" y="1962374"/>
                  <a:ext cx="404255" cy="2459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Arrow Connector 220"/>
                <p:cNvCxnSpPr>
                  <a:stCxn id="211" idx="3"/>
                  <a:endCxn id="216" idx="1"/>
                </p:cNvCxnSpPr>
                <p:nvPr/>
              </p:nvCxnSpPr>
              <p:spPr>
                <a:xfrm>
                  <a:off x="1272145" y="2571974"/>
                  <a:ext cx="404255" cy="609599"/>
                </a:xfrm>
                <a:prstGeom prst="straightConnector1">
                  <a:avLst/>
                </a:prstGeom>
                <a:ln w="254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Arrow Connector 221"/>
                <p:cNvCxnSpPr>
                  <a:stCxn id="211" idx="3"/>
                  <a:endCxn id="214" idx="1"/>
                </p:cNvCxnSpPr>
                <p:nvPr/>
              </p:nvCxnSpPr>
              <p:spPr>
                <a:xfrm>
                  <a:off x="1272145" y="2571974"/>
                  <a:ext cx="404255" cy="0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3" name="TextBox 222"/>
                <p:cNvSpPr txBox="1"/>
                <p:nvPr/>
              </p:nvSpPr>
              <p:spPr>
                <a:xfrm>
                  <a:off x="2539098" y="1066800"/>
                  <a:ext cx="508756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</a:rPr>
                    <a:t>124567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224" name="Straight Arrow Connector 223"/>
                <p:cNvCxnSpPr>
                  <a:stCxn id="212" idx="3"/>
                  <a:endCxn id="223" idx="1"/>
                </p:cNvCxnSpPr>
                <p:nvPr/>
              </p:nvCxnSpPr>
              <p:spPr>
                <a:xfrm>
                  <a:off x="2116780" y="1352774"/>
                  <a:ext cx="422318" cy="2459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5" name="TextBox 224"/>
                <p:cNvSpPr txBox="1"/>
                <p:nvPr/>
              </p:nvSpPr>
              <p:spPr>
                <a:xfrm>
                  <a:off x="2539098" y="1676399"/>
                  <a:ext cx="508756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</a:rPr>
                    <a:t>134567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226" name="Straight Arrow Connector 225"/>
                <p:cNvCxnSpPr>
                  <a:stCxn id="213" idx="3"/>
                  <a:endCxn id="225" idx="1"/>
                </p:cNvCxnSpPr>
                <p:nvPr/>
              </p:nvCxnSpPr>
              <p:spPr>
                <a:xfrm>
                  <a:off x="2116780" y="1962374"/>
                  <a:ext cx="422318" cy="2459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7" name="TextBox 226"/>
                <p:cNvSpPr txBox="1"/>
                <p:nvPr/>
              </p:nvSpPr>
              <p:spPr>
                <a:xfrm>
                  <a:off x="2539098" y="2286000"/>
                  <a:ext cx="508756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Calibri" pitchFamily="34" charset="0"/>
                    </a:rPr>
                    <a:t>2</a:t>
                  </a:r>
                  <a:r>
                    <a:rPr lang="en-US" b="1" dirty="0" smtClean="0">
                      <a:latin typeface="Calibri" pitchFamily="34" charset="0"/>
                    </a:rPr>
                    <a:t>34567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228" name="Straight Arrow Connector 227"/>
                <p:cNvCxnSpPr>
                  <a:stCxn id="214" idx="3"/>
                  <a:endCxn id="227" idx="1"/>
                </p:cNvCxnSpPr>
                <p:nvPr/>
              </p:nvCxnSpPr>
              <p:spPr>
                <a:xfrm>
                  <a:off x="2116780" y="2571974"/>
                  <a:ext cx="422318" cy="2459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9" name="TextBox 228"/>
                <p:cNvSpPr txBox="1"/>
                <p:nvPr/>
              </p:nvSpPr>
              <p:spPr>
                <a:xfrm>
                  <a:off x="2539098" y="2895600"/>
                  <a:ext cx="508756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</a:rPr>
                    <a:t>123467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sp>
              <p:nvSpPr>
                <p:cNvPr id="230" name="TextBox 229"/>
                <p:cNvSpPr txBox="1"/>
                <p:nvPr/>
              </p:nvSpPr>
              <p:spPr>
                <a:xfrm>
                  <a:off x="2539098" y="3124200"/>
                  <a:ext cx="508756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</a:rPr>
                    <a:t>123567</a:t>
                  </a:r>
                  <a:endParaRPr lang="en-US" b="1" dirty="0">
                    <a:latin typeface="Calibri" pitchFamily="34" charset="0"/>
                  </a:endParaRPr>
                </a:p>
              </p:txBody>
            </p:sp>
            <p:cxnSp>
              <p:nvCxnSpPr>
                <p:cNvPr id="231" name="Straight Arrow Connector 230"/>
                <p:cNvCxnSpPr>
                  <a:stCxn id="216" idx="3"/>
                  <a:endCxn id="229" idx="1"/>
                </p:cNvCxnSpPr>
                <p:nvPr/>
              </p:nvCxnSpPr>
              <p:spPr>
                <a:xfrm>
                  <a:off x="2116780" y="3181574"/>
                  <a:ext cx="422318" cy="2459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Arrow Connector 231"/>
                <p:cNvCxnSpPr>
                  <a:stCxn id="217" idx="3"/>
                  <a:endCxn id="230" idx="1"/>
                </p:cNvCxnSpPr>
                <p:nvPr/>
              </p:nvCxnSpPr>
              <p:spPr>
                <a:xfrm>
                  <a:off x="2116780" y="3410174"/>
                  <a:ext cx="422318" cy="2459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3" name="TextBox 182"/>
              <p:cNvSpPr txBox="1"/>
              <p:nvPr/>
            </p:nvSpPr>
            <p:spPr>
              <a:xfrm>
                <a:off x="3505200" y="3657600"/>
                <a:ext cx="826169" cy="57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itchFamily="34" charset="0"/>
                  </a:rPr>
                  <a:t>123</a:t>
                </a:r>
                <a:r>
                  <a:rPr lang="en-US" b="1" dirty="0" smtClean="0">
                    <a:solidFill>
                      <a:srgbClr val="00B050"/>
                    </a:solidFill>
                    <a:latin typeface="Calibri" pitchFamily="34" charset="0"/>
                  </a:rPr>
                  <a:t>45</a:t>
                </a:r>
                <a:r>
                  <a:rPr lang="en-US" b="1" dirty="0" smtClean="0">
                    <a:latin typeface="Calibri" pitchFamily="34" charset="0"/>
                  </a:rPr>
                  <a:t>6</a:t>
                </a:r>
                <a:endParaRPr lang="en-US" b="1" dirty="0">
                  <a:latin typeface="Calibri" pitchFamily="34" charset="0"/>
                </a:endParaRPr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3505200" y="3886200"/>
                <a:ext cx="826169" cy="57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itchFamily="34" charset="0"/>
                  </a:rPr>
                  <a:t>123</a:t>
                </a:r>
                <a:r>
                  <a:rPr lang="en-US" b="1" dirty="0" smtClean="0">
                    <a:solidFill>
                      <a:srgbClr val="00B050"/>
                    </a:solidFill>
                    <a:latin typeface="Calibri" pitchFamily="34" charset="0"/>
                  </a:rPr>
                  <a:t>45</a:t>
                </a:r>
                <a:r>
                  <a:rPr lang="en-US" b="1" dirty="0" smtClean="0">
                    <a:latin typeface="Calibri" pitchFamily="34" charset="0"/>
                  </a:rPr>
                  <a:t>7</a:t>
                </a:r>
                <a:endParaRPr lang="en-US" b="1" dirty="0">
                  <a:latin typeface="Calibri" pitchFamily="34" charset="0"/>
                </a:endParaRPr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3505200" y="4419599"/>
                <a:ext cx="826169" cy="57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Calibri" pitchFamily="34" charset="0"/>
                  </a:rPr>
                  <a:t>12345</a:t>
                </a:r>
                <a:r>
                  <a:rPr lang="en-US" b="1" dirty="0" smtClean="0">
                    <a:latin typeface="Calibri" pitchFamily="34" charset="0"/>
                  </a:rPr>
                  <a:t>6</a:t>
                </a:r>
                <a:endParaRPr lang="en-US" b="1" dirty="0">
                  <a:latin typeface="Calibri" pitchFamily="34" charset="0"/>
                </a:endParaRP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3505200" y="4648199"/>
                <a:ext cx="826169" cy="57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Calibri" pitchFamily="34" charset="0"/>
                  </a:rPr>
                  <a:t>12345</a:t>
                </a:r>
                <a:r>
                  <a:rPr lang="en-US" b="1" dirty="0" smtClean="0">
                    <a:latin typeface="Calibri" pitchFamily="34" charset="0"/>
                  </a:rPr>
                  <a:t>7</a:t>
                </a:r>
                <a:endParaRPr lang="en-US" b="1" dirty="0">
                  <a:latin typeface="Calibri" pitchFamily="34" charset="0"/>
                </a:endParaRPr>
              </a:p>
            </p:txBody>
          </p:sp>
          <p:cxnSp>
            <p:nvCxnSpPr>
              <p:cNvPr id="187" name="Straight Arrow Connector 186"/>
              <p:cNvCxnSpPr>
                <a:stCxn id="216" idx="3"/>
                <a:endCxn id="185" idx="1"/>
              </p:cNvCxnSpPr>
              <p:nvPr/>
            </p:nvCxnSpPr>
            <p:spPr>
              <a:xfrm>
                <a:off x="2819401" y="3181574"/>
                <a:ext cx="685799" cy="1523999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/>
              <p:cNvCxnSpPr>
                <a:stCxn id="217" idx="3"/>
                <a:endCxn id="185" idx="1"/>
              </p:cNvCxnSpPr>
              <p:nvPr/>
            </p:nvCxnSpPr>
            <p:spPr>
              <a:xfrm>
                <a:off x="2819401" y="3410174"/>
                <a:ext cx="685799" cy="1295399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/>
              <p:cNvCxnSpPr>
                <a:stCxn id="217" idx="3"/>
                <a:endCxn id="183" idx="1"/>
              </p:cNvCxnSpPr>
              <p:nvPr/>
            </p:nvCxnSpPr>
            <p:spPr>
              <a:xfrm>
                <a:off x="2819401" y="3410174"/>
                <a:ext cx="685799" cy="5334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Arrow Connector 189"/>
              <p:cNvCxnSpPr>
                <a:stCxn id="216" idx="3"/>
                <a:endCxn id="183" idx="1"/>
              </p:cNvCxnSpPr>
              <p:nvPr/>
            </p:nvCxnSpPr>
            <p:spPr>
              <a:xfrm>
                <a:off x="2819401" y="3181574"/>
                <a:ext cx="685799" cy="7620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77"/>
              <p:cNvGrpSpPr/>
              <p:nvPr/>
            </p:nvGrpSpPr>
            <p:grpSpPr>
              <a:xfrm>
                <a:off x="4331369" y="4572000"/>
                <a:ext cx="1953126" cy="571948"/>
                <a:chOff x="4331369" y="4572000"/>
                <a:chExt cx="1953126" cy="571948"/>
              </a:xfrm>
            </p:grpSpPr>
            <p:cxnSp>
              <p:nvCxnSpPr>
                <p:cNvPr id="206" name="Straight Arrow Connector 205"/>
                <p:cNvCxnSpPr>
                  <a:stCxn id="185" idx="3"/>
                  <a:endCxn id="208" idx="1"/>
                </p:cNvCxnSpPr>
                <p:nvPr/>
              </p:nvCxnSpPr>
              <p:spPr>
                <a:xfrm>
                  <a:off x="4331369" y="4705573"/>
                  <a:ext cx="886325" cy="152401"/>
                </a:xfrm>
                <a:prstGeom prst="straightConnector1">
                  <a:avLst/>
                </a:prstGeom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Arrow Connector 206"/>
                <p:cNvCxnSpPr>
                  <a:stCxn id="186" idx="3"/>
                  <a:endCxn id="208" idx="1"/>
                </p:cNvCxnSpPr>
                <p:nvPr/>
              </p:nvCxnSpPr>
              <p:spPr>
                <a:xfrm flipV="1">
                  <a:off x="4331369" y="4857974"/>
                  <a:ext cx="886325" cy="76199"/>
                </a:xfrm>
                <a:prstGeom prst="straightConnector1">
                  <a:avLst/>
                </a:prstGeom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8" name="TextBox 207"/>
                <p:cNvSpPr txBox="1"/>
                <p:nvPr/>
              </p:nvSpPr>
              <p:spPr>
                <a:xfrm>
                  <a:off x="5217695" y="4572000"/>
                  <a:ext cx="1066800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</a:rPr>
                    <a:t>12345</a:t>
                  </a:r>
                  <a:r>
                    <a:rPr lang="en-US" b="1" dirty="0" smtClean="0">
                      <a:solidFill>
                        <a:srgbClr val="00B050"/>
                      </a:solidFill>
                      <a:latin typeface="Calibri" pitchFamily="34" charset="0"/>
                    </a:rPr>
                    <a:t>67</a:t>
                  </a:r>
                  <a:endParaRPr lang="en-US" b="1" dirty="0">
                    <a:solidFill>
                      <a:srgbClr val="00B050"/>
                    </a:solidFill>
                    <a:latin typeface="Calibri" pitchFamily="34" charset="0"/>
                  </a:endParaRPr>
                </a:p>
              </p:txBody>
            </p:sp>
          </p:grpSp>
          <p:grpSp>
            <p:nvGrpSpPr>
              <p:cNvPr id="11" name="Group 178"/>
              <p:cNvGrpSpPr/>
              <p:nvPr/>
            </p:nvGrpSpPr>
            <p:grpSpPr>
              <a:xfrm>
                <a:off x="4331369" y="3810000"/>
                <a:ext cx="2029326" cy="571948"/>
                <a:chOff x="4255169" y="4572000"/>
                <a:chExt cx="2029326" cy="571948"/>
              </a:xfrm>
            </p:grpSpPr>
            <p:cxnSp>
              <p:nvCxnSpPr>
                <p:cNvPr id="203" name="Straight Arrow Connector 202"/>
                <p:cNvCxnSpPr>
                  <a:stCxn id="183" idx="3"/>
                  <a:endCxn id="205" idx="1"/>
                </p:cNvCxnSpPr>
                <p:nvPr/>
              </p:nvCxnSpPr>
              <p:spPr>
                <a:xfrm>
                  <a:off x="4255169" y="4705575"/>
                  <a:ext cx="886326" cy="152399"/>
                </a:xfrm>
                <a:prstGeom prst="straightConnector1">
                  <a:avLst/>
                </a:prstGeom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Arrow Connector 203"/>
                <p:cNvCxnSpPr>
                  <a:stCxn id="184" idx="3"/>
                  <a:endCxn id="205" idx="1"/>
                </p:cNvCxnSpPr>
                <p:nvPr/>
              </p:nvCxnSpPr>
              <p:spPr>
                <a:xfrm flipV="1">
                  <a:off x="4255169" y="4857974"/>
                  <a:ext cx="886326" cy="76200"/>
                </a:xfrm>
                <a:prstGeom prst="straightConnector1">
                  <a:avLst/>
                </a:prstGeom>
                <a:ln w="25400">
                  <a:solidFill>
                    <a:srgbClr val="00B05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5" name="TextBox 204"/>
                <p:cNvSpPr txBox="1"/>
                <p:nvPr/>
              </p:nvSpPr>
              <p:spPr>
                <a:xfrm>
                  <a:off x="5141495" y="4572000"/>
                  <a:ext cx="1143000" cy="571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</a:rPr>
                    <a:t>12345</a:t>
                  </a:r>
                  <a:r>
                    <a:rPr lang="en-US" b="1" dirty="0" smtClean="0">
                      <a:solidFill>
                        <a:srgbClr val="00B050"/>
                      </a:solidFill>
                      <a:latin typeface="Calibri" pitchFamily="34" charset="0"/>
                    </a:rPr>
                    <a:t>67</a:t>
                  </a:r>
                  <a:endParaRPr lang="en-US" b="1" dirty="0">
                    <a:solidFill>
                      <a:srgbClr val="00B050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193" name="TextBox 192"/>
              <p:cNvSpPr txBox="1"/>
              <p:nvPr/>
            </p:nvSpPr>
            <p:spPr>
              <a:xfrm>
                <a:off x="5217695" y="2971800"/>
                <a:ext cx="1143000" cy="57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itchFamily="34" charset="0"/>
                  </a:rPr>
                  <a:t>123</a:t>
                </a:r>
                <a:r>
                  <a:rPr lang="en-US" b="1" dirty="0" smtClean="0">
                    <a:solidFill>
                      <a:srgbClr val="00B050"/>
                    </a:solidFill>
                    <a:latin typeface="Calibri" pitchFamily="34" charset="0"/>
                  </a:rPr>
                  <a:t>4567</a:t>
                </a:r>
                <a:endParaRPr lang="en-US" b="1" dirty="0">
                  <a:solidFill>
                    <a:srgbClr val="00B050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194" name="Straight Arrow Connector 193"/>
              <p:cNvCxnSpPr>
                <a:stCxn id="184" idx="3"/>
                <a:endCxn id="193" idx="1"/>
              </p:cNvCxnSpPr>
              <p:nvPr/>
            </p:nvCxnSpPr>
            <p:spPr>
              <a:xfrm flipV="1">
                <a:off x="4331369" y="3257775"/>
                <a:ext cx="886325" cy="9144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Arrow Connector 194"/>
              <p:cNvCxnSpPr>
                <a:stCxn id="183" idx="3"/>
                <a:endCxn id="193" idx="1"/>
              </p:cNvCxnSpPr>
              <p:nvPr/>
            </p:nvCxnSpPr>
            <p:spPr>
              <a:xfrm flipV="1">
                <a:off x="4331369" y="3257775"/>
                <a:ext cx="886325" cy="6858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Arrow Connector 195"/>
              <p:cNvCxnSpPr>
                <a:stCxn id="229" idx="3"/>
                <a:endCxn id="199" idx="1"/>
              </p:cNvCxnSpPr>
              <p:nvPr/>
            </p:nvCxnSpPr>
            <p:spPr>
              <a:xfrm>
                <a:off x="4331368" y="3181574"/>
                <a:ext cx="886326" cy="22860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Arrow Connector 196"/>
              <p:cNvCxnSpPr>
                <a:stCxn id="230" idx="3"/>
                <a:endCxn id="199" idx="1"/>
              </p:cNvCxnSpPr>
              <p:nvPr/>
            </p:nvCxnSpPr>
            <p:spPr>
              <a:xfrm>
                <a:off x="4331368" y="3410174"/>
                <a:ext cx="886326" cy="20574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>
                <a:stCxn id="185" idx="3"/>
                <a:endCxn id="199" idx="1"/>
              </p:cNvCxnSpPr>
              <p:nvPr/>
            </p:nvCxnSpPr>
            <p:spPr>
              <a:xfrm>
                <a:off x="4331369" y="4705573"/>
                <a:ext cx="886325" cy="7620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TextBox 198"/>
              <p:cNvSpPr txBox="1"/>
              <p:nvPr/>
            </p:nvSpPr>
            <p:spPr>
              <a:xfrm>
                <a:off x="5217695" y="5181600"/>
                <a:ext cx="1066800" cy="57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libri" pitchFamily="34" charset="0"/>
                  </a:rPr>
                  <a:t>123</a:t>
                </a:r>
                <a:r>
                  <a:rPr lang="en-US" b="1" dirty="0" smtClean="0">
                    <a:solidFill>
                      <a:srgbClr val="00B050"/>
                    </a:solidFill>
                    <a:latin typeface="Calibri" pitchFamily="34" charset="0"/>
                  </a:rPr>
                  <a:t>4567</a:t>
                </a:r>
                <a:endParaRPr lang="en-US" b="1" dirty="0">
                  <a:solidFill>
                    <a:srgbClr val="00B050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200" name="Straight Arrow Connector 199"/>
              <p:cNvCxnSpPr>
                <a:stCxn id="186" idx="3"/>
                <a:endCxn id="199" idx="1"/>
              </p:cNvCxnSpPr>
              <p:nvPr/>
            </p:nvCxnSpPr>
            <p:spPr>
              <a:xfrm>
                <a:off x="4331369" y="4934173"/>
                <a:ext cx="886325" cy="53340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Arrow Connector 200"/>
              <p:cNvCxnSpPr>
                <a:stCxn id="229" idx="3"/>
                <a:endCxn id="193" idx="1"/>
              </p:cNvCxnSpPr>
              <p:nvPr/>
            </p:nvCxnSpPr>
            <p:spPr>
              <a:xfrm>
                <a:off x="4331368" y="3181574"/>
                <a:ext cx="886326" cy="76201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Arrow Connector 201"/>
              <p:cNvCxnSpPr>
                <a:stCxn id="230" idx="3"/>
                <a:endCxn id="193" idx="1"/>
              </p:cNvCxnSpPr>
              <p:nvPr/>
            </p:nvCxnSpPr>
            <p:spPr>
              <a:xfrm flipV="1">
                <a:off x="4331368" y="3257775"/>
                <a:ext cx="886326" cy="152399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4" name="Straight Arrow Connector 163"/>
            <p:cNvCxnSpPr>
              <a:stCxn id="225" idx="3"/>
              <a:endCxn id="167" idx="1"/>
            </p:cNvCxnSpPr>
            <p:nvPr/>
          </p:nvCxnSpPr>
          <p:spPr>
            <a:xfrm>
              <a:off x="4724397" y="1962374"/>
              <a:ext cx="990603" cy="30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>
              <a:stCxn id="227" idx="3"/>
              <a:endCxn id="167" idx="1"/>
            </p:cNvCxnSpPr>
            <p:nvPr/>
          </p:nvCxnSpPr>
          <p:spPr>
            <a:xfrm flipV="1">
              <a:off x="4724397" y="2267174"/>
              <a:ext cx="990603" cy="3048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/>
            <p:cNvCxnSpPr>
              <a:stCxn id="229" idx="3"/>
              <a:endCxn id="167" idx="1"/>
            </p:cNvCxnSpPr>
            <p:nvPr/>
          </p:nvCxnSpPr>
          <p:spPr>
            <a:xfrm flipV="1">
              <a:off x="4724397" y="2267174"/>
              <a:ext cx="990603" cy="9144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5715000" y="1981200"/>
              <a:ext cx="1277470" cy="571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Calibri" pitchFamily="34" charset="0"/>
                </a:rPr>
                <a:t>1234567</a:t>
              </a:r>
              <a:endParaRPr lang="en-US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71600"/>
          </a:xfrm>
        </p:spPr>
        <p:txBody>
          <a:bodyPr/>
          <a:lstStyle/>
          <a:p>
            <a:r>
              <a:rPr lang="en-US" dirty="0" smtClean="0"/>
              <a:t>Intra-session Coding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15791"/>
            <a:ext cx="8229600" cy="3886200"/>
          </a:xfrm>
          <a:noFill/>
        </p:spPr>
        <p:txBody>
          <a:bodyPr/>
          <a:lstStyle/>
          <a:p>
            <a:r>
              <a:rPr lang="en-US" dirty="0" smtClean="0"/>
              <a:t>A rate vector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(u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,u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,…,u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cs typeface="Times New Roman" pitchFamily="18" charset="0"/>
              </a:rPr>
              <a:t>is achieved if and only if for every </a:t>
            </a:r>
            <a:r>
              <a:rPr lang="en-US" dirty="0" err="1" smtClean="0">
                <a:cs typeface="Times New Roman" pitchFamily="18" charset="0"/>
              </a:rPr>
              <a:t>unerased</a:t>
            </a:r>
            <a:r>
              <a:rPr lang="en-US" dirty="0" smtClean="0">
                <a:cs typeface="Times New Roman" pitchFamily="18" charset="0"/>
              </a:rPr>
              <a:t> set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cs typeface="Times New Roman" pitchFamily="18" charset="0"/>
              </a:rPr>
              <a:t>:</a:t>
            </a:r>
            <a:endParaRPr lang="en-US" baseline="-25000" dirty="0" smtClean="0">
              <a:cs typeface="Times New Roman" pitchFamily="18" charset="0"/>
            </a:endParaRPr>
          </a:p>
          <a:p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lvl="6">
              <a:buNone/>
            </a:pPr>
            <a:endParaRPr lang="tr-TR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4149080"/>
          <a:ext cx="5791200" cy="2385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1012298"/>
                <a:gridCol w="1203429"/>
                <a:gridCol w="451273"/>
                <a:gridCol w="1295400"/>
                <a:gridCol w="1219200"/>
              </a:tblGrid>
              <a:tr h="403860">
                <a:tc>
                  <a:txBody>
                    <a:bodyPr/>
                    <a:lstStyle/>
                    <a:p>
                      <a:pPr algn="ctr"/>
                      <a:endParaRPr lang="en-US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1200" baseline="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lang="en-US" sz="1800" b="1" i="1" kern="1200" baseline="-250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Σ</a:t>
                      </a:r>
                      <a:r>
                        <a:rPr lang="en-US" sz="2400" b="1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 marT="0">
                    <a:solidFill>
                      <a:srgbClr val="C00000"/>
                    </a:solidFill>
                  </a:tcPr>
                </a:tc>
              </a:tr>
              <a:tr h="44958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b="1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="1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1,m_n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≥ u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b="1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="1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2,m_n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≥ u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b="1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</a:tr>
              <a:tr h="40767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b="1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b="1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n,1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n,1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en-US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n,m_n</a:t>
                      </a:r>
                      <a:endParaRPr lang="en-US" i="1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≥ u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0"/>
                </a:tc>
              </a:tr>
              <a:tr h="3543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Σ</a:t>
                      </a:r>
                      <a:endParaRPr lang="en-US" b="1" i="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≤</a:t>
                      </a:r>
                      <a:r>
                        <a:rPr lang="en-US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i="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lang="en-US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i="1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≤</a:t>
                      </a:r>
                      <a:r>
                        <a:rPr lang="en-US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i="1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6228184" y="4077072"/>
            <a:ext cx="1296144" cy="2448272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05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585367"/>
            <a:ext cx="8229600" cy="403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Separate erasure coding over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each sink’s data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400" kern="0" baseline="0" dirty="0" smtClean="0">
                <a:latin typeface="Calibri" pitchFamily="34" charset="0"/>
              </a:rPr>
              <a:t>Code design → capacity allocation problem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y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j,k</a:t>
            </a:r>
            <a:r>
              <a:rPr kumimoji="0" lang="en-US" sz="24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: capacity on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</a:t>
            </a:r>
            <a:r>
              <a:rPr kumimoji="0" lang="en-US" sz="2400" b="0" i="1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link allocated to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j</a:t>
            </a:r>
            <a:r>
              <a:rPr kumimoji="0" lang="en-US" sz="2400" b="0" i="1" u="none" strike="noStrike" kern="0" cap="none" spc="0" normalizeH="0" baseline="3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th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 sink’s data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We may assume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y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j,k</a:t>
            </a:r>
            <a:r>
              <a:rPr kumimoji="0" lang="en-US" sz="24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=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0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for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k&gt;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j</a:t>
            </a:r>
            <a:r>
              <a:rPr kumimoji="0" lang="en-US" sz="24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3971704"/>
          <a:ext cx="6978352" cy="2396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512"/>
                <a:gridCol w="1361143"/>
                <a:gridCol w="1546479"/>
                <a:gridCol w="1611977"/>
                <a:gridCol w="1416241"/>
              </a:tblGrid>
              <a:tr h="482457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1,2,…,9,10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11,12,13,14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15,16,17,18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19,20,21,22</a:t>
                      </a:r>
                      <a:endParaRPr lang="en-US" dirty="0"/>
                    </a:p>
                  </a:txBody>
                  <a:tcPr/>
                </a:tc>
              </a:tr>
              <a:tr h="478390">
                <a:tc>
                  <a:txBody>
                    <a:bodyPr/>
                    <a:lstStyle/>
                    <a:p>
                      <a:pPr algn="ctr"/>
                      <a:r>
                        <a:rPr lang="en-US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b="1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="1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7839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b="1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="1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7839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b="1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b="1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47839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b="1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b="1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981200" y="5952904"/>
            <a:ext cx="9906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0.2</a:t>
            </a:r>
            <a:endParaRPr lang="tr-TR" dirty="0"/>
          </a:p>
        </p:txBody>
      </p:sp>
      <p:sp>
        <p:nvSpPr>
          <p:cNvPr id="34" name="Rectangle 33"/>
          <p:cNvSpPr/>
          <p:nvPr/>
        </p:nvSpPr>
        <p:spPr>
          <a:xfrm>
            <a:off x="6533728" y="5952904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0.4</a:t>
            </a:r>
            <a:endParaRPr lang="tr-TR" dirty="0"/>
          </a:p>
        </p:txBody>
      </p:sp>
      <p:sp>
        <p:nvSpPr>
          <p:cNvPr id="31" name="Rectangle 30"/>
          <p:cNvSpPr/>
          <p:nvPr/>
        </p:nvSpPr>
        <p:spPr>
          <a:xfrm>
            <a:off x="5021560" y="5952904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0.4</a:t>
            </a:r>
            <a:endParaRPr lang="tr-TR" dirty="0"/>
          </a:p>
        </p:txBody>
      </p:sp>
      <p:sp>
        <p:nvSpPr>
          <p:cNvPr id="29" name="Rectangle 28"/>
          <p:cNvSpPr/>
          <p:nvPr/>
        </p:nvSpPr>
        <p:spPr>
          <a:xfrm>
            <a:off x="3437384" y="5952904"/>
            <a:ext cx="9906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0.4</a:t>
            </a:r>
            <a:endParaRPr lang="tr-TR" dirty="0"/>
          </a:p>
        </p:txBody>
      </p:sp>
      <p:sp>
        <p:nvSpPr>
          <p:cNvPr id="32" name="Rectangle 31"/>
          <p:cNvSpPr/>
          <p:nvPr/>
        </p:nvSpPr>
        <p:spPr>
          <a:xfrm>
            <a:off x="1981200" y="5952904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“As uniform as possible” intra-session coding scheme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981200" y="4505104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0.75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3437384" y="5495704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0.1875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1981200" y="5495704"/>
            <a:ext cx="9906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0.1875</a:t>
            </a:r>
            <a:endParaRPr lang="tr-TR" dirty="0"/>
          </a:p>
        </p:txBody>
      </p:sp>
      <p:sp>
        <p:nvSpPr>
          <p:cNvPr id="9" name="Rectangle 8"/>
          <p:cNvSpPr/>
          <p:nvPr/>
        </p:nvSpPr>
        <p:spPr>
          <a:xfrm>
            <a:off x="1981200" y="4962304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0.25</a:t>
            </a:r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5021560" y="5495704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0.1875</a:t>
            </a:r>
            <a:endParaRPr lang="tr-TR" dirty="0"/>
          </a:p>
        </p:txBody>
      </p:sp>
      <p:sp>
        <p:nvSpPr>
          <p:cNvPr id="19" name="Rectangle 18"/>
          <p:cNvSpPr/>
          <p:nvPr/>
        </p:nvSpPr>
        <p:spPr>
          <a:xfrm>
            <a:off x="3437384" y="5952904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0.2</a:t>
            </a:r>
            <a:endParaRPr lang="tr-TR" dirty="0"/>
          </a:p>
        </p:txBody>
      </p:sp>
      <p:sp>
        <p:nvSpPr>
          <p:cNvPr id="20" name="Rectangle 19"/>
          <p:cNvSpPr/>
          <p:nvPr/>
        </p:nvSpPr>
        <p:spPr>
          <a:xfrm>
            <a:off x="5021560" y="5952904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0.2</a:t>
            </a:r>
            <a:endParaRPr lang="tr-TR" dirty="0"/>
          </a:p>
        </p:txBody>
      </p:sp>
      <p:sp>
        <p:nvSpPr>
          <p:cNvPr id="21" name="Rectangle 20"/>
          <p:cNvSpPr/>
          <p:nvPr/>
        </p:nvSpPr>
        <p:spPr>
          <a:xfrm>
            <a:off x="6533728" y="5952904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0.2</a:t>
            </a:r>
            <a:endParaRPr lang="tr-TR" dirty="0"/>
          </a:p>
        </p:txBody>
      </p:sp>
      <p:sp>
        <p:nvSpPr>
          <p:cNvPr id="22" name="Rectangle 21"/>
          <p:cNvSpPr/>
          <p:nvPr/>
        </p:nvSpPr>
        <p:spPr>
          <a:xfrm>
            <a:off x="5021560" y="5419504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0.5</a:t>
            </a:r>
            <a:endParaRPr lang="tr-TR" dirty="0"/>
          </a:p>
        </p:txBody>
      </p:sp>
      <p:sp>
        <p:nvSpPr>
          <p:cNvPr id="23" name="Rectangle 22"/>
          <p:cNvSpPr/>
          <p:nvPr/>
        </p:nvSpPr>
        <p:spPr>
          <a:xfrm>
            <a:off x="3437384" y="5419504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0.5</a:t>
            </a:r>
            <a:endParaRPr lang="tr-TR" dirty="0"/>
          </a:p>
        </p:txBody>
      </p:sp>
      <p:sp>
        <p:nvSpPr>
          <p:cNvPr id="24" name="Rectangle 23"/>
          <p:cNvSpPr/>
          <p:nvPr/>
        </p:nvSpPr>
        <p:spPr>
          <a:xfrm>
            <a:off x="1981200" y="5419504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tr-TR" dirty="0"/>
          </a:p>
        </p:txBody>
      </p:sp>
      <p:sp>
        <p:nvSpPr>
          <p:cNvPr id="33" name="Rectangle 32"/>
          <p:cNvSpPr/>
          <p:nvPr/>
        </p:nvSpPr>
        <p:spPr>
          <a:xfrm>
            <a:off x="6533728" y="5952904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0.5</a:t>
            </a:r>
            <a:endParaRPr lang="tr-TR" dirty="0"/>
          </a:p>
        </p:txBody>
      </p:sp>
      <p:sp>
        <p:nvSpPr>
          <p:cNvPr id="36" name="Rectangle 35"/>
          <p:cNvSpPr/>
          <p:nvPr/>
        </p:nvSpPr>
        <p:spPr>
          <a:xfrm>
            <a:off x="3437384" y="4962304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0.25</a:t>
            </a:r>
            <a:endParaRPr lang="tr-TR" dirty="0"/>
          </a:p>
        </p:txBody>
      </p:sp>
      <p:sp>
        <p:nvSpPr>
          <p:cNvPr id="37" name="Rectangle 36"/>
          <p:cNvSpPr/>
          <p:nvPr/>
        </p:nvSpPr>
        <p:spPr>
          <a:xfrm>
            <a:off x="5021560" y="5952904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0.5</a:t>
            </a:r>
            <a:endParaRPr lang="tr-TR" dirty="0"/>
          </a:p>
        </p:txBody>
      </p:sp>
      <p:sp>
        <p:nvSpPr>
          <p:cNvPr id="38" name="Rectangle 37"/>
          <p:cNvSpPr/>
          <p:nvPr/>
        </p:nvSpPr>
        <p:spPr>
          <a:xfrm>
            <a:off x="3437384" y="5952904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0.25</a:t>
            </a:r>
            <a:endParaRPr lang="tr-TR" dirty="0"/>
          </a:p>
        </p:txBody>
      </p:sp>
      <p:sp>
        <p:nvSpPr>
          <p:cNvPr id="39" name="Rectangle 38"/>
          <p:cNvSpPr/>
          <p:nvPr/>
        </p:nvSpPr>
        <p:spPr>
          <a:xfrm>
            <a:off x="1981200" y="5952904"/>
            <a:ext cx="990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tr-TR" dirty="0"/>
          </a:p>
        </p:txBody>
      </p:sp>
      <p:sp>
        <p:nvSpPr>
          <p:cNvPr id="25" name="TextBox 24"/>
          <p:cNvSpPr txBox="1"/>
          <p:nvPr/>
        </p:nvSpPr>
        <p:spPr>
          <a:xfrm>
            <a:off x="641920" y="2969076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 i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= 10, m</a:t>
            </a:r>
            <a:r>
              <a:rPr lang="en-US" sz="2200" i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= 14, m</a:t>
            </a:r>
            <a:r>
              <a:rPr lang="en-US" sz="2200" i="1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= 18, m</a:t>
            </a:r>
            <a:r>
              <a:rPr lang="en-US" sz="2200" i="1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= 22,   </a:t>
            </a:r>
            <a:endParaRPr lang="tr-TR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200" i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= 6, u</a:t>
            </a:r>
            <a:r>
              <a:rPr lang="en-US" sz="2200" i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= 3, u</a:t>
            </a:r>
            <a:r>
              <a:rPr lang="en-US" sz="2200" i="1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= 3, u</a:t>
            </a:r>
            <a:r>
              <a:rPr lang="en-US" sz="2200" i="1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= 4,   z=2   </a:t>
            </a:r>
            <a:endParaRPr lang="tr-TR" sz="2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2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514850" y="4092354"/>
          <a:ext cx="114300" cy="215900"/>
        </p:xfrm>
        <a:graphic>
          <a:graphicData uri="http://schemas.openxmlformats.org/presentationml/2006/ole">
            <p:oleObj spid="_x0000_s408658" name="Equation" r:id="rId4" imgW="114151" imgH="215619" progId="Equation.3">
              <p:embed/>
            </p:oleObj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5452864" y="2950840"/>
          <a:ext cx="3048000" cy="762000"/>
        </p:xfrm>
        <a:graphic>
          <a:graphicData uri="http://schemas.openxmlformats.org/presentationml/2006/ole">
            <p:oleObj spid="_x0000_s408659" name="Equation" r:id="rId5" imgW="1333500" imgH="431800" progId="Equation.3">
              <p:embed/>
            </p:oleObj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5452864" y="2950840"/>
          <a:ext cx="3076575" cy="762000"/>
        </p:xfrm>
        <a:graphic>
          <a:graphicData uri="http://schemas.openxmlformats.org/presentationml/2006/ole">
            <p:oleObj spid="_x0000_s408660" name="Equation" r:id="rId6" imgW="1346200" imgH="431800" progId="Equation.3">
              <p:embed/>
            </p:oleObj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5532239" y="2950840"/>
          <a:ext cx="3425825" cy="762000"/>
        </p:xfrm>
        <a:graphic>
          <a:graphicData uri="http://schemas.openxmlformats.org/presentationml/2006/ole">
            <p:oleObj spid="_x0000_s408661" name="Equation" r:id="rId7" imgW="1497950" imgH="431613" progId="Equation.3">
              <p:embed/>
            </p:oleObj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5224264" y="3027040"/>
          <a:ext cx="3733800" cy="762000"/>
        </p:xfrm>
        <a:graphic>
          <a:graphicData uri="http://schemas.openxmlformats.org/presentationml/2006/ole">
            <p:oleObj spid="_x0000_s408662" name="Equation" r:id="rId8" imgW="1816100" imgH="431800" progId="Equation.3">
              <p:embed/>
            </p:oleObj>
          </a:graphicData>
        </a:graphic>
      </p:graphicFrame>
      <p:graphicFrame>
        <p:nvGraphicFramePr>
          <p:cNvPr id="46088" name="Object 8"/>
          <p:cNvGraphicFramePr>
            <a:graphicFrameLocks noChangeAspect="1"/>
          </p:cNvGraphicFramePr>
          <p:nvPr/>
        </p:nvGraphicFramePr>
        <p:xfrm>
          <a:off x="5529064" y="2950840"/>
          <a:ext cx="2960687" cy="762000"/>
        </p:xfrm>
        <a:graphic>
          <a:graphicData uri="http://schemas.openxmlformats.org/presentationml/2006/ole">
            <p:oleObj spid="_x0000_s408663" name="Equation" r:id="rId9" imgW="1295400" imgH="431800" progId="Equation.3">
              <p:embed/>
            </p:oleObj>
          </a:graphicData>
        </a:graphic>
      </p:graphicFrame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5148064" y="2950840"/>
          <a:ext cx="3810000" cy="762000"/>
        </p:xfrm>
        <a:graphic>
          <a:graphicData uri="http://schemas.openxmlformats.org/presentationml/2006/ole">
            <p:oleObj spid="_x0000_s408664" name="Equation" r:id="rId10" imgW="1854200" imgH="431800" progId="Equation.3">
              <p:embed/>
            </p:oleObj>
          </a:graphicData>
        </a:graphic>
      </p:graphicFrame>
      <p:graphicFrame>
        <p:nvGraphicFramePr>
          <p:cNvPr id="46090" name="Object 10"/>
          <p:cNvGraphicFramePr>
            <a:graphicFrameLocks noChangeAspect="1"/>
          </p:cNvGraphicFramePr>
          <p:nvPr/>
        </p:nvGraphicFramePr>
        <p:xfrm>
          <a:off x="5224264" y="2950840"/>
          <a:ext cx="3733800" cy="762000"/>
        </p:xfrm>
        <a:graphic>
          <a:graphicData uri="http://schemas.openxmlformats.org/presentationml/2006/ole">
            <p:oleObj spid="_x0000_s408665" name="Equation" r:id="rId11" imgW="1930400" imgH="431800" progId="Equation.3">
              <p:embed/>
            </p:oleObj>
          </a:graphicData>
        </a:graphic>
      </p:graphicFrame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440160"/>
          </a:xfrm>
        </p:spPr>
        <p:txBody>
          <a:bodyPr>
            <a:normAutofit/>
          </a:bodyPr>
          <a:lstStyle/>
          <a:p>
            <a:r>
              <a:rPr lang="en-US" dirty="0" smtClean="0"/>
              <a:t>For a given rate vector, fill </a:t>
            </a:r>
            <a:r>
              <a:rPr lang="en-US" sz="2400" dirty="0" smtClean="0"/>
              <a:t>each row as uniformly as possible subject to constraints from previous rows</a:t>
            </a:r>
          </a:p>
          <a:p>
            <a:r>
              <a:rPr lang="en-US" sz="2400" dirty="0" smtClean="0"/>
              <a:t>Example: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 bwMode="auto">
          <a:xfrm>
            <a:off x="6012160" y="6396335"/>
            <a:ext cx="2486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sz="2400" kern="0" dirty="0" smtClean="0">
                <a:latin typeface="Calibri" pitchFamily="34" charset="0"/>
                <a:cs typeface="Calibri" pitchFamily="34" charset="0"/>
              </a:rPr>
              <a:t>Can we do better?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4" grpId="0" animBg="1"/>
      <p:bldP spid="31" grpId="0" animBg="1"/>
      <p:bldP spid="31" grpId="1" animBg="1"/>
      <p:bldP spid="29" grpId="0" animBg="1"/>
      <p:bldP spid="29" grpId="1" animBg="1"/>
      <p:bldP spid="32" grpId="0" animBg="1"/>
      <p:bldP spid="32" grpId="1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4" grpId="0" animBg="1"/>
      <p:bldP spid="36" grpId="0" animBg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region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3120"/>
            <a:ext cx="8229600" cy="3886200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Theorem: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dirty="0" smtClean="0"/>
              <a:t>-erasure (or error) correction capacity region is achieved by the “as uniform as possible” </a:t>
            </a:r>
            <a:r>
              <a:rPr lang="tr-TR" i="1" dirty="0" smtClean="0"/>
              <a:t>coding scheme.</a:t>
            </a: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r>
              <a:rPr lang="en-US" dirty="0" smtClean="0"/>
              <a:t>Characterization of the capacity region in a form that is simple to specify and calculate</a:t>
            </a:r>
          </a:p>
          <a:p>
            <a:r>
              <a:rPr lang="en-US" dirty="0" smtClean="0"/>
              <a:t>Intra-session coding is also relatively simple to implement</a:t>
            </a:r>
          </a:p>
          <a:p>
            <a:endParaRPr lang="tr-T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371600"/>
          </a:xfrm>
          <a:ln/>
        </p:spPr>
        <p:txBody>
          <a:bodyPr lIns="91440" tIns="45720" rIns="91440" bIns="4572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/>
              <a:t>Introduction</a:t>
            </a:r>
            <a:endParaRPr lang="en-US" sz="3600" dirty="0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33400" y="2759583"/>
            <a:ext cx="8287072" cy="9716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23838" indent="-223838">
              <a:spcBef>
                <a:spcPts val="600"/>
              </a:spcBef>
              <a:buSzPct val="120000"/>
              <a:tabLst>
                <a:tab pos="223838" algn="l"/>
                <a:tab pos="1138238" algn="l"/>
                <a:tab pos="2052638" algn="l"/>
                <a:tab pos="2967038" algn="l"/>
                <a:tab pos="3881438" algn="l"/>
                <a:tab pos="4795838" algn="l"/>
                <a:tab pos="5710238" algn="l"/>
                <a:tab pos="6624638" algn="l"/>
                <a:tab pos="7539038" algn="l"/>
                <a:tab pos="8453438" algn="l"/>
                <a:tab pos="9367838" algn="l"/>
                <a:tab pos="10282238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Network error correction</a:t>
            </a:r>
          </a:p>
          <a:p>
            <a:pPr marL="223838" indent="-223838">
              <a:spcBef>
                <a:spcPts val="600"/>
              </a:spcBef>
              <a:buSzPct val="120000"/>
              <a:tabLst>
                <a:tab pos="223838" algn="l"/>
                <a:tab pos="1138238" algn="l"/>
                <a:tab pos="2052638" algn="l"/>
                <a:tab pos="2967038" algn="l"/>
                <a:tab pos="3881438" algn="l"/>
                <a:tab pos="4795838" algn="l"/>
                <a:tab pos="5710238" algn="l"/>
                <a:tab pos="6624638" algn="l"/>
                <a:tab pos="7539038" algn="l"/>
                <a:tab pos="8453438" algn="l"/>
                <a:tab pos="9367838" algn="l"/>
                <a:tab pos="10282238" algn="l"/>
              </a:tabLst>
            </a:pPr>
            <a:r>
              <a:rPr lang="en-US" sz="2400" dirty="0" smtClean="0">
                <a:latin typeface="Calibri" pitchFamily="34" charset="0"/>
              </a:rPr>
              <a:t>	[Yeung &amp; Cai 06]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5220072" y="1268760"/>
            <a:ext cx="2592288" cy="504056"/>
            <a:chOff x="4860032" y="1196752"/>
            <a:chExt cx="3024336" cy="609600"/>
          </a:xfrm>
        </p:grpSpPr>
        <p:cxnSp>
          <p:nvCxnSpPr>
            <p:cNvPr id="36" name="AutoShape 9"/>
            <p:cNvCxnSpPr>
              <a:cxnSpLocks noChangeShapeType="1"/>
              <a:stCxn id="28" idx="6"/>
              <a:endCxn id="41" idx="2"/>
            </p:cNvCxnSpPr>
            <p:nvPr/>
          </p:nvCxnSpPr>
          <p:spPr bwMode="auto">
            <a:xfrm>
              <a:off x="5469632" y="1501552"/>
              <a:ext cx="1805136" cy="0"/>
            </a:xfrm>
            <a:prstGeom prst="straightConnector1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lg" len="lg"/>
            </a:ln>
            <a:effectLst/>
          </p:spPr>
        </p:cxn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4898504" y="1283838"/>
              <a:ext cx="609600" cy="44930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s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7274768" y="1196752"/>
              <a:ext cx="609600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860032" y="1196752"/>
              <a:ext cx="609600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7274768" y="1283838"/>
              <a:ext cx="609600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t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755576" y="1772816"/>
            <a:ext cx="8287072" cy="910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23838" indent="-223838">
              <a:spcBef>
                <a:spcPts val="600"/>
              </a:spcBef>
              <a:buSzPct val="120000"/>
              <a:buFont typeface="Arial" pitchFamily="34" charset="0"/>
              <a:buChar char="•"/>
              <a:tabLst>
                <a:tab pos="223838" algn="l"/>
                <a:tab pos="1138238" algn="l"/>
                <a:tab pos="2052638" algn="l"/>
                <a:tab pos="2967038" algn="l"/>
                <a:tab pos="3881438" algn="l"/>
                <a:tab pos="4795838" algn="l"/>
                <a:tab pos="5710238" algn="l"/>
                <a:tab pos="6624638" algn="l"/>
                <a:tab pos="7539038" algn="l"/>
                <a:tab pos="8453438" algn="l"/>
                <a:tab pos="9367838" algn="l"/>
                <a:tab pos="10282238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Errors in some bits, locations unknown</a:t>
            </a:r>
          </a:p>
          <a:p>
            <a:pPr marL="223838" indent="-223838">
              <a:spcBef>
                <a:spcPts val="600"/>
              </a:spcBef>
              <a:buSzPct val="120000"/>
              <a:tabLst>
                <a:tab pos="223838" algn="l"/>
                <a:tab pos="1138238" algn="l"/>
                <a:tab pos="2052638" algn="l"/>
                <a:tab pos="2967038" algn="l"/>
                <a:tab pos="3881438" algn="l"/>
                <a:tab pos="4795838" algn="l"/>
                <a:tab pos="5710238" algn="l"/>
                <a:tab pos="6624638" algn="l"/>
                <a:tab pos="7539038" algn="l"/>
                <a:tab pos="8453438" algn="l"/>
                <a:tab pos="9367838" algn="l"/>
                <a:tab pos="10282238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→ Code across bits</a:t>
            </a: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821432" y="5661248"/>
            <a:ext cx="8287072" cy="9101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23838" indent="-223838">
              <a:spcBef>
                <a:spcPts val="600"/>
              </a:spcBef>
              <a:buSzPct val="120000"/>
              <a:buFont typeface="Arial" pitchFamily="34" charset="0"/>
              <a:buChar char="•"/>
              <a:tabLst>
                <a:tab pos="223838" algn="l"/>
                <a:tab pos="1138238" algn="l"/>
                <a:tab pos="2052638" algn="l"/>
                <a:tab pos="2967038" algn="l"/>
                <a:tab pos="3881438" algn="l"/>
                <a:tab pos="4795838" algn="l"/>
                <a:tab pos="5710238" algn="l"/>
                <a:tab pos="6624638" algn="l"/>
                <a:tab pos="7539038" algn="l"/>
                <a:tab pos="8453438" algn="l"/>
                <a:tab pos="9367838" algn="l"/>
                <a:tab pos="10282238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Errors in some links/packets, locations unknown</a:t>
            </a:r>
          </a:p>
          <a:p>
            <a:pPr marL="223838" indent="-223838">
              <a:spcBef>
                <a:spcPts val="600"/>
              </a:spcBef>
              <a:buSzPct val="120000"/>
              <a:tabLst>
                <a:tab pos="223838" algn="l"/>
                <a:tab pos="1138238" algn="l"/>
                <a:tab pos="2052638" algn="l"/>
                <a:tab pos="2967038" algn="l"/>
                <a:tab pos="3881438" algn="l"/>
                <a:tab pos="4795838" algn="l"/>
                <a:tab pos="5710238" algn="l"/>
                <a:tab pos="6624638" algn="l"/>
                <a:tab pos="7539038" algn="l"/>
                <a:tab pos="8453438" algn="l"/>
                <a:tab pos="9367838" algn="l"/>
                <a:tab pos="10282238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→ Code across links/packets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3059832" y="2852936"/>
            <a:ext cx="5694769" cy="2796822"/>
            <a:chOff x="901077" y="2626653"/>
            <a:chExt cx="6587822" cy="3244718"/>
          </a:xfrm>
        </p:grpSpPr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2483783" y="2877272"/>
              <a:ext cx="1049819" cy="4310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s2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46" name="AutoShape 9"/>
            <p:cNvCxnSpPr>
              <a:cxnSpLocks noChangeShapeType="1"/>
            </p:cNvCxnSpPr>
            <p:nvPr/>
          </p:nvCxnSpPr>
          <p:spPr bwMode="auto">
            <a:xfrm flipV="1">
              <a:off x="5410200" y="3218791"/>
              <a:ext cx="1143000" cy="533400"/>
            </a:xfrm>
            <a:prstGeom prst="straightConnector1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lg" len="lg"/>
            </a:ln>
            <a:effectLst/>
          </p:spPr>
        </p:cxnSp>
        <p:sp>
          <p:nvSpPr>
            <p:cNvPr id="47" name="Text Box 12"/>
            <p:cNvSpPr txBox="1">
              <a:spLocks noChangeArrowheads="1"/>
            </p:cNvSpPr>
            <p:nvPr/>
          </p:nvSpPr>
          <p:spPr bwMode="auto">
            <a:xfrm>
              <a:off x="901077" y="5047591"/>
              <a:ext cx="2146924" cy="8237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</a:rPr>
                <a:t>unknown erroneous 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links</a:t>
              </a:r>
            </a:p>
          </p:txBody>
        </p:sp>
        <p:sp>
          <p:nvSpPr>
            <p:cNvPr id="48" name="Text Box 13"/>
            <p:cNvSpPr txBox="1">
              <a:spLocks noChangeArrowheads="1"/>
            </p:cNvSpPr>
            <p:nvPr/>
          </p:nvSpPr>
          <p:spPr bwMode="auto">
            <a:xfrm>
              <a:off x="6629400" y="3066391"/>
              <a:ext cx="533400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t</a:t>
              </a: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9" name="Text Box 14"/>
            <p:cNvSpPr txBox="1">
              <a:spLocks noChangeArrowheads="1"/>
            </p:cNvSpPr>
            <p:nvPr/>
          </p:nvSpPr>
          <p:spPr bwMode="auto">
            <a:xfrm>
              <a:off x="6732097" y="4785375"/>
              <a:ext cx="756802" cy="4310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t</a:t>
              </a: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auto">
            <a:xfrm>
              <a:off x="4160695" y="5299923"/>
              <a:ext cx="19050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network</a:t>
              </a:r>
            </a:p>
          </p:txBody>
        </p:sp>
        <p:sp>
          <p:nvSpPr>
            <p:cNvPr id="52" name="Cloud 51"/>
            <p:cNvSpPr/>
            <p:nvPr/>
          </p:nvSpPr>
          <p:spPr>
            <a:xfrm>
              <a:off x="3124200" y="2626653"/>
              <a:ext cx="3200400" cy="2725737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6553200" y="2913991"/>
              <a:ext cx="609600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6705600" y="4666591"/>
              <a:ext cx="609600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2590800" y="2761591"/>
              <a:ext cx="609600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" name="AutoShape 9"/>
            <p:cNvCxnSpPr>
              <a:cxnSpLocks noChangeShapeType="1"/>
              <a:endCxn id="54" idx="1"/>
            </p:cNvCxnSpPr>
            <p:nvPr/>
          </p:nvCxnSpPr>
          <p:spPr bwMode="auto">
            <a:xfrm flipV="1">
              <a:off x="5486400" y="4755865"/>
              <a:ext cx="1308474" cy="139326"/>
            </a:xfrm>
            <a:prstGeom prst="straightConnector1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lg" len="lg"/>
            </a:ln>
            <a:effectLst/>
          </p:spPr>
        </p:cxnSp>
        <p:cxnSp>
          <p:nvCxnSpPr>
            <p:cNvPr id="57" name="AutoShape 9"/>
            <p:cNvCxnSpPr>
              <a:cxnSpLocks noChangeShapeType="1"/>
            </p:cNvCxnSpPr>
            <p:nvPr/>
          </p:nvCxnSpPr>
          <p:spPr bwMode="auto">
            <a:xfrm>
              <a:off x="5054600" y="3206091"/>
              <a:ext cx="1498600" cy="12700"/>
            </a:xfrm>
            <a:prstGeom prst="straightConnector1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lg" len="lg"/>
            </a:ln>
            <a:effectLst/>
          </p:spPr>
        </p:cxnSp>
        <p:cxnSp>
          <p:nvCxnSpPr>
            <p:cNvPr id="58" name="AutoShape 9"/>
            <p:cNvCxnSpPr>
              <a:cxnSpLocks noChangeShapeType="1"/>
            </p:cNvCxnSpPr>
            <p:nvPr/>
          </p:nvCxnSpPr>
          <p:spPr bwMode="auto">
            <a:xfrm>
              <a:off x="6172200" y="4209391"/>
              <a:ext cx="622674" cy="546474"/>
            </a:xfrm>
            <a:prstGeom prst="straightConnector1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lg" len="lg"/>
            </a:ln>
            <a:effectLst/>
          </p:spPr>
        </p:cxnSp>
        <p:cxnSp>
          <p:nvCxnSpPr>
            <p:cNvPr id="59" name="AutoShape 9"/>
            <p:cNvCxnSpPr>
              <a:cxnSpLocks noChangeShapeType="1"/>
            </p:cNvCxnSpPr>
            <p:nvPr/>
          </p:nvCxnSpPr>
          <p:spPr bwMode="auto">
            <a:xfrm flipV="1">
              <a:off x="2057400" y="3752191"/>
              <a:ext cx="1600200" cy="381000"/>
            </a:xfrm>
            <a:prstGeom prst="straightConnector1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lg" len="lg"/>
            </a:ln>
            <a:effectLst/>
          </p:spPr>
        </p:cxnSp>
        <p:cxnSp>
          <p:nvCxnSpPr>
            <p:cNvPr id="60" name="AutoShape 9"/>
            <p:cNvCxnSpPr>
              <a:cxnSpLocks noChangeShapeType="1"/>
            </p:cNvCxnSpPr>
            <p:nvPr/>
          </p:nvCxnSpPr>
          <p:spPr bwMode="auto">
            <a:xfrm>
              <a:off x="5486400" y="4437991"/>
              <a:ext cx="1308474" cy="317874"/>
            </a:xfrm>
            <a:prstGeom prst="straightConnector1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lg" len="lg"/>
            </a:ln>
            <a:effectLst/>
          </p:spPr>
        </p:cxnSp>
        <p:cxnSp>
          <p:nvCxnSpPr>
            <p:cNvPr id="61" name="AutoShape 9"/>
            <p:cNvCxnSpPr>
              <a:cxnSpLocks noChangeShapeType="1"/>
            </p:cNvCxnSpPr>
            <p:nvPr/>
          </p:nvCxnSpPr>
          <p:spPr bwMode="auto">
            <a:xfrm flipV="1">
              <a:off x="3200400" y="3066391"/>
              <a:ext cx="1219200" cy="76200"/>
            </a:xfrm>
            <a:prstGeom prst="straightConnector1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lg" len="lg"/>
            </a:ln>
            <a:effectLst/>
          </p:spPr>
        </p:cxnSp>
        <p:sp>
          <p:nvSpPr>
            <p:cNvPr id="62" name="Text Box 5"/>
            <p:cNvSpPr txBox="1">
              <a:spLocks noChangeArrowheads="1"/>
            </p:cNvSpPr>
            <p:nvPr/>
          </p:nvSpPr>
          <p:spPr bwMode="auto">
            <a:xfrm>
              <a:off x="1317578" y="3866438"/>
              <a:ext cx="833003" cy="4310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s1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447800" y="3752191"/>
              <a:ext cx="609600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4" name="AutoShape 9"/>
            <p:cNvCxnSpPr>
              <a:cxnSpLocks noChangeShapeType="1"/>
            </p:cNvCxnSpPr>
            <p:nvPr/>
          </p:nvCxnSpPr>
          <p:spPr bwMode="auto">
            <a:xfrm>
              <a:off x="2057400" y="4133191"/>
              <a:ext cx="1308474" cy="317874"/>
            </a:xfrm>
            <a:prstGeom prst="straightConnector1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lg" len="lg"/>
            </a:ln>
            <a:effectLst/>
          </p:spPr>
        </p:cxnSp>
        <p:cxnSp>
          <p:nvCxnSpPr>
            <p:cNvPr id="65" name="AutoShape 9"/>
            <p:cNvCxnSpPr>
              <a:cxnSpLocks noChangeShapeType="1"/>
            </p:cNvCxnSpPr>
            <p:nvPr/>
          </p:nvCxnSpPr>
          <p:spPr bwMode="auto">
            <a:xfrm>
              <a:off x="3200400" y="3142591"/>
              <a:ext cx="1308474" cy="317874"/>
            </a:xfrm>
            <a:prstGeom prst="straightConnector1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lg" len="lg"/>
            </a:ln>
            <a:effectLst/>
          </p:spPr>
        </p:cxnSp>
        <p:cxnSp>
          <p:nvCxnSpPr>
            <p:cNvPr id="66" name="Curved Connector 65"/>
            <p:cNvCxnSpPr/>
            <p:nvPr/>
          </p:nvCxnSpPr>
          <p:spPr bwMode="auto">
            <a:xfrm flipV="1">
              <a:off x="2411760" y="4048558"/>
              <a:ext cx="2016224" cy="1368152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" name="Curved Connector 66"/>
            <p:cNvCxnSpPr/>
            <p:nvPr/>
          </p:nvCxnSpPr>
          <p:spPr bwMode="auto">
            <a:xfrm flipV="1">
              <a:off x="2411760" y="4696630"/>
              <a:ext cx="2736304" cy="720080"/>
            </a:xfrm>
            <a:prstGeom prst="curvedConnector3">
              <a:avLst>
                <a:gd name="adj1" fmla="val 50434"/>
              </a:avLst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69" name="Text Box 15"/>
          <p:cNvSpPr txBox="1">
            <a:spLocks noChangeArrowheads="1"/>
          </p:cNvSpPr>
          <p:nvPr/>
        </p:nvSpPr>
        <p:spPr bwMode="auto">
          <a:xfrm>
            <a:off x="533400" y="1196752"/>
            <a:ext cx="8287072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223838" indent="-223838">
              <a:spcBef>
                <a:spcPts val="600"/>
              </a:spcBef>
              <a:buSzPct val="120000"/>
              <a:tabLst>
                <a:tab pos="223838" algn="l"/>
                <a:tab pos="1138238" algn="l"/>
                <a:tab pos="2052638" algn="l"/>
                <a:tab pos="2967038" algn="l"/>
                <a:tab pos="3881438" algn="l"/>
                <a:tab pos="4795838" algn="l"/>
                <a:tab pos="5710238" algn="l"/>
                <a:tab pos="6624638" algn="l"/>
                <a:tab pos="7539038" algn="l"/>
                <a:tab pos="8453438" algn="l"/>
                <a:tab pos="9367838" algn="l"/>
                <a:tab pos="10282238" algn="l"/>
              </a:tabLst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Classical error correction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71600"/>
          </a:xfrm>
        </p:spPr>
        <p:txBody>
          <a:bodyPr/>
          <a:lstStyle/>
          <a:p>
            <a:r>
              <a:rPr lang="en-US" dirty="0" smtClean="0"/>
              <a:t>Proof Idea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8272"/>
            <a:ext cx="8229600" cy="3886200"/>
          </a:xfrm>
        </p:spPr>
        <p:txBody>
          <a:bodyPr/>
          <a:lstStyle/>
          <a:p>
            <a:r>
              <a:rPr lang="en-US" sz="2400" dirty="0" smtClean="0"/>
              <a:t>Consider any given rate vector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(u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,u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,…,u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/>
              <a:t> and let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sz="2400" dirty="0" smtClean="0"/>
              <a:t> denote its corresponding “as uniform as possible” allocation: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dirty="0" smtClean="0"/>
              <a:t>Show inductively: the conditional entropy of any set of </a:t>
            </a:r>
            <a:r>
              <a:rPr lang="en-US" dirty="0" err="1" smtClean="0"/>
              <a:t>unerased</a:t>
            </a:r>
            <a:r>
              <a:rPr lang="en-US" dirty="0" smtClean="0"/>
              <a:t> links given messages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,…,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 matches the residual capacity from the table</a:t>
            </a:r>
          </a:p>
          <a:p>
            <a:r>
              <a:rPr lang="en-US" dirty="0" smtClean="0"/>
              <a:t>Use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i="1" dirty="0" smtClean="0"/>
              <a:t> </a:t>
            </a:r>
            <a:r>
              <a:rPr lang="en-US" dirty="0" smtClean="0"/>
              <a:t>values to find the appropriate path through upper bound derivation graph</a:t>
            </a:r>
            <a:endParaRPr lang="en-US" sz="2400" dirty="0" smtClean="0"/>
          </a:p>
          <a:p>
            <a:endParaRPr lang="en-US" sz="2400" dirty="0" smtClean="0"/>
          </a:p>
          <a:p>
            <a:endParaRPr lang="tr-TR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0" y="2492896"/>
          <a:ext cx="7391399" cy="2195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750"/>
                <a:gridCol w="1138192"/>
                <a:gridCol w="1342858"/>
                <a:gridCol w="1447800"/>
                <a:gridCol w="762000"/>
                <a:gridCol w="1828799"/>
              </a:tblGrid>
              <a:tr h="508068">
                <a:tc>
                  <a:txBody>
                    <a:bodyPr/>
                    <a:lstStyle/>
                    <a:p>
                      <a:pPr algn="ctr"/>
                      <a:endParaRPr lang="en-US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1,2,…,m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lang="en-US" sz="1800" b="1" i="1" kern="1200" baseline="-250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+1,…,m</a:t>
                      </a:r>
                      <a:r>
                        <a:rPr lang="en-US" sz="1800" b="1" i="1" kern="1200" baseline="-250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lang="en-US" sz="1800" b="1" i="1" kern="1200" baseline="-250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+1,…,m</a:t>
                      </a:r>
                      <a:r>
                        <a:rPr lang="en-US" sz="1800" b="1" i="1" kern="1200" baseline="-250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lang="en-US" sz="1800" b="1" i="1" kern="1200" baseline="-250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n-1</a:t>
                      </a:r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+1,…,</a:t>
                      </a:r>
                      <a:r>
                        <a:rPr lang="en-US" sz="1800" b="1" i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</a:t>
                      </a:r>
                      <a:r>
                        <a:rPr lang="en-US" sz="1800" b="1" i="1" kern="1200" baseline="-250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</a:t>
                      </a:r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726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b="1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="1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726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b="1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="1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lang="en-US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726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b="1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i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5487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b="1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b="1" i="1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n,1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n,2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n,3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i="1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i="1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n,n</a:t>
                      </a:r>
                      <a:endParaRPr lang="en-US" i="1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507288" cy="1371600"/>
          </a:xfrm>
        </p:spPr>
        <p:txBody>
          <a:bodyPr/>
          <a:lstStyle/>
          <a:p>
            <a:r>
              <a:rPr lang="en-US" dirty="0" smtClean="0"/>
              <a:t>Streaming online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886200"/>
          </a:xfrm>
        </p:spPr>
        <p:txBody>
          <a:bodyPr/>
          <a:lstStyle/>
          <a:p>
            <a:r>
              <a:rPr lang="en-US" dirty="0" smtClean="0"/>
              <a:t>Messages arrive every </a:t>
            </a:r>
            <a:r>
              <a:rPr lang="en-US" i="1" dirty="0" smtClean="0"/>
              <a:t>c</a:t>
            </a:r>
            <a:r>
              <a:rPr lang="en-US" dirty="0" smtClean="0"/>
              <a:t> time steps at the source, and must be decoded within </a:t>
            </a:r>
            <a:r>
              <a:rPr lang="en-US" i="1" dirty="0" smtClean="0"/>
              <a:t>d</a:t>
            </a:r>
            <a:r>
              <a:rPr lang="en-US" dirty="0" smtClean="0"/>
              <a:t>  time steps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44" name="Group 12"/>
          <p:cNvGrpSpPr/>
          <p:nvPr/>
        </p:nvGrpSpPr>
        <p:grpSpPr>
          <a:xfrm>
            <a:off x="685800" y="2590800"/>
            <a:ext cx="8001000" cy="1099457"/>
            <a:chOff x="685800" y="2590800"/>
            <a:chExt cx="8001000" cy="1099457"/>
          </a:xfrm>
        </p:grpSpPr>
        <p:grpSp>
          <p:nvGrpSpPr>
            <p:cNvPr id="48" name="Group 10"/>
            <p:cNvGrpSpPr/>
            <p:nvPr/>
          </p:nvGrpSpPr>
          <p:grpSpPr>
            <a:xfrm>
              <a:off x="685800" y="2590800"/>
              <a:ext cx="8001000" cy="1099457"/>
              <a:chOff x="685800" y="2590800"/>
              <a:chExt cx="8001000" cy="1099457"/>
            </a:xfrm>
          </p:grpSpPr>
          <p:grpSp>
            <p:nvGrpSpPr>
              <p:cNvPr id="52" name="Group 8"/>
              <p:cNvGrpSpPr/>
              <p:nvPr/>
            </p:nvGrpSpPr>
            <p:grpSpPr>
              <a:xfrm>
                <a:off x="685800" y="2590800"/>
                <a:ext cx="8001000" cy="1099457"/>
                <a:chOff x="685800" y="2590800"/>
                <a:chExt cx="8001000" cy="1099457"/>
              </a:xfrm>
            </p:grpSpPr>
            <p:pic>
              <p:nvPicPr>
                <p:cNvPr id="54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t="17744" r="1866" b="64804"/>
                <a:stretch/>
              </p:blipFill>
              <p:spPr bwMode="auto">
                <a:xfrm>
                  <a:off x="685800" y="2590800"/>
                  <a:ext cx="8001000" cy="10994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5" name="Rectangle 54"/>
                <p:cNvSpPr/>
                <p:nvPr/>
              </p:nvSpPr>
              <p:spPr>
                <a:xfrm>
                  <a:off x="3962400" y="3169103"/>
                  <a:ext cx="2133600" cy="3646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TextBox 52"/>
              <p:cNvSpPr txBox="1"/>
              <p:nvPr/>
            </p:nvSpPr>
            <p:spPr>
              <a:xfrm>
                <a:off x="3886200" y="2743200"/>
                <a:ext cx="21461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packet erasure link</a:t>
                </a:r>
                <a:endParaRPr lang="en-US" sz="2000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3832535" y="3102114"/>
              <a:ext cx="2247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(unit size packets)</a:t>
              </a:r>
              <a:endParaRPr lang="en-US" sz="2000" dirty="0"/>
            </a:p>
          </p:txBody>
        </p:sp>
      </p:grpSp>
      <p:pic>
        <p:nvPicPr>
          <p:cNvPr id="56" name="Picture 5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680" r="1866" b="15729"/>
          <a:stretch/>
        </p:blipFill>
        <p:spPr bwMode="auto">
          <a:xfrm>
            <a:off x="891480" y="4122057"/>
            <a:ext cx="8001000" cy="243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Box 59"/>
          <p:cNvSpPr txBox="1"/>
          <p:nvPr/>
        </p:nvSpPr>
        <p:spPr bwMode="auto">
          <a:xfrm>
            <a:off x="971600" y="5481082"/>
            <a:ext cx="1872208" cy="10618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en-US" sz="2100" kern="0" dirty="0" smtClean="0">
                <a:latin typeface="Calibri" pitchFamily="34" charset="0"/>
                <a:cs typeface="Calibri" pitchFamily="34" charset="0"/>
              </a:rPr>
              <a:t>Message decoding deadlines (</a:t>
            </a:r>
            <a:r>
              <a:rPr lang="en-US" sz="2100" i="1" kern="0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en-US" sz="2100" kern="0" dirty="0" smtClean="0">
                <a:latin typeface="Calibri" pitchFamily="34" charset="0"/>
                <a:cs typeface="Calibri" pitchFamily="34" charset="0"/>
              </a:rPr>
              <a:t>=8)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395536" y="4040922"/>
            <a:ext cx="1584176" cy="10618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en-US" sz="2100" kern="0" dirty="0" smtClean="0">
                <a:latin typeface="Calibri" pitchFamily="34" charset="0"/>
                <a:cs typeface="Calibri" pitchFamily="34" charset="0"/>
              </a:rPr>
              <a:t>Message creation </a:t>
            </a:r>
          </a:p>
          <a:p>
            <a:r>
              <a:rPr lang="en-US" sz="2100" kern="0" dirty="0" smtClean="0">
                <a:latin typeface="Calibri" pitchFamily="34" charset="0"/>
                <a:cs typeface="Calibri" pitchFamily="34" charset="0"/>
              </a:rPr>
              <a:t>times (</a:t>
            </a:r>
            <a:r>
              <a:rPr lang="en-US" sz="2100" i="1" kern="0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sz="2100" kern="0" dirty="0" smtClean="0">
                <a:latin typeface="Calibri" pitchFamily="34" charset="0"/>
                <a:cs typeface="Calibri" pitchFamily="34" charset="0"/>
              </a:rPr>
              <a:t>=3)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71600"/>
          </a:xfrm>
        </p:spPr>
        <p:txBody>
          <a:bodyPr/>
          <a:lstStyle/>
          <a:p>
            <a:r>
              <a:rPr lang="en-US" dirty="0" smtClean="0"/>
              <a:t>Problem and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4648"/>
            <a:ext cx="8229600" cy="3886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Problem</a:t>
            </a:r>
          </a:p>
          <a:p>
            <a:r>
              <a:rPr lang="en-US" dirty="0" smtClean="0"/>
              <a:t>Given an erasure model and parameters </a:t>
            </a:r>
            <a:r>
              <a:rPr lang="en-US" i="1" dirty="0" smtClean="0"/>
              <a:t>c</a:t>
            </a:r>
            <a:r>
              <a:rPr lang="en-US" dirty="0" smtClean="0"/>
              <a:t> and </a:t>
            </a:r>
            <a:r>
              <a:rPr lang="en-US" i="1" dirty="0" smtClean="0"/>
              <a:t>d</a:t>
            </a:r>
            <a:r>
              <a:rPr lang="en-US" dirty="0" smtClean="0"/>
              <a:t>, what is the maximum size of independent uniform messages?</a:t>
            </a:r>
          </a:p>
          <a:p>
            <a:pPr>
              <a:buNone/>
            </a:pPr>
            <a:r>
              <a:rPr lang="en-US" dirty="0" smtClean="0"/>
              <a:t>Results</a:t>
            </a:r>
          </a:p>
          <a:p>
            <a:r>
              <a:rPr lang="en-US" dirty="0" smtClean="0"/>
              <a:t>We find the capacity and a simple coding scheme that is asymptotically optimal for the following erasure models:</a:t>
            </a:r>
          </a:p>
          <a:p>
            <a:pPr lvl="1"/>
            <a:r>
              <a:rPr lang="en-US" dirty="0" smtClean="0"/>
              <a:t>#1: Limited number of erasures per sliding window</a:t>
            </a:r>
          </a:p>
          <a:p>
            <a:pPr lvl="1"/>
            <a:r>
              <a:rPr lang="en-US" dirty="0" smtClean="0"/>
              <a:t>#2: Erasure bursts and guard intervals of certain lengths</a:t>
            </a:r>
          </a:p>
          <a:p>
            <a:r>
              <a:rPr lang="en-US" dirty="0" smtClean="0"/>
              <a:t>For other values of burst length and guard interval, optimal inter-session </a:t>
            </a:r>
            <a:r>
              <a:rPr lang="en-US" dirty="0" err="1" smtClean="0"/>
              <a:t>convolutional</a:t>
            </a:r>
            <a:r>
              <a:rPr lang="en-US" dirty="0" smtClean="0"/>
              <a:t> code constructions [</a:t>
            </a:r>
            <a:r>
              <a:rPr lang="en-US" dirty="0" err="1" smtClean="0"/>
              <a:t>Martinian</a:t>
            </a:r>
            <a:r>
              <a:rPr lang="en-US" dirty="0" smtClean="0"/>
              <a:t> &amp; </a:t>
            </a:r>
            <a:r>
              <a:rPr lang="en-US" dirty="0" err="1" smtClean="0"/>
              <a:t>Trott</a:t>
            </a:r>
            <a:r>
              <a:rPr lang="en-US" dirty="0" smtClean="0"/>
              <a:t> 07, Leong  &amp; Ho 12]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71600"/>
          </a:xfrm>
        </p:spPr>
        <p:txBody>
          <a:bodyPr/>
          <a:lstStyle/>
          <a:p>
            <a:r>
              <a:rPr lang="en-US" dirty="0" smtClean="0"/>
              <a:t>Problem and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4648"/>
            <a:ext cx="8229600" cy="3886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Problem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Given an erasure model and parameters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, what is the maximum size of independent uniform messages?</a:t>
            </a:r>
          </a:p>
          <a:p>
            <a:pPr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</a:p>
          <a:p>
            <a:r>
              <a:rPr lang="en-US" dirty="0" smtClean="0"/>
              <a:t>We find the capacity and a simple coding scheme that is asymptotically optimal for the following erasure models:</a:t>
            </a:r>
          </a:p>
          <a:p>
            <a:pPr lvl="1"/>
            <a:r>
              <a:rPr lang="en-US" dirty="0" smtClean="0"/>
              <a:t>#1: Limited number of erasures per sliding window</a:t>
            </a:r>
          </a:p>
          <a:p>
            <a:pPr lvl="1"/>
            <a:r>
              <a:rPr lang="en-US" dirty="0" smtClean="0"/>
              <a:t>#2: Erasure bursts and guard intervals of certain lengths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For other values of burst length and guard interval, optimal inter-session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convolutional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code constructions [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Martinian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Trott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07, Leong  &amp; Ho 12]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71600"/>
          </a:xfrm>
        </p:spPr>
        <p:txBody>
          <a:bodyPr/>
          <a:lstStyle/>
          <a:p>
            <a:r>
              <a:rPr lang="en-US" dirty="0" smtClean="0"/>
              <a:t>Code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886200"/>
          </a:xfrm>
        </p:spPr>
        <p:txBody>
          <a:bodyPr/>
          <a:lstStyle/>
          <a:p>
            <a:r>
              <a:rPr lang="en-US" dirty="0" smtClean="0"/>
              <a:t>Divide each packet evenly among current messages</a:t>
            </a:r>
          </a:p>
          <a:p>
            <a:r>
              <a:rPr lang="en-US" dirty="0" smtClean="0"/>
              <a:t>Intra-session coding within each message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46100" y="2621343"/>
            <a:ext cx="8293100" cy="3631631"/>
            <a:chOff x="546100" y="2366397"/>
            <a:chExt cx="8293100" cy="3631631"/>
          </a:xfrm>
        </p:grpSpPr>
        <p:pic>
          <p:nvPicPr>
            <p:cNvPr id="15" name="Picture 14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640" r="506" b="41181"/>
            <a:stretch/>
          </p:blipFill>
          <p:spPr bwMode="auto">
            <a:xfrm>
              <a:off x="546100" y="2508645"/>
              <a:ext cx="8293100" cy="3489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ounded Rectangular Callout 15"/>
            <p:cNvSpPr/>
            <p:nvPr/>
          </p:nvSpPr>
          <p:spPr>
            <a:xfrm>
              <a:off x="598714" y="2366397"/>
              <a:ext cx="3414486" cy="447617"/>
            </a:xfrm>
            <a:prstGeom prst="wedgeRoundRectCallout">
              <a:avLst>
                <a:gd name="adj1" fmla="val -43920"/>
                <a:gd name="adj2" fmla="val 830"/>
                <a:gd name="adj3" fmla="val 16667"/>
              </a:avLst>
            </a:prstGeom>
            <a:solidFill>
              <a:srgbClr val="E65208"/>
            </a:solidFill>
            <a:ln w="38100" cap="sq" cmpd="sng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when </a:t>
              </a:r>
              <a:r>
                <a:rPr lang="en-US" dirty="0" smtClean="0">
                  <a:latin typeface="cmmi10" pitchFamily="34" charset="0"/>
                </a:rPr>
                <a:t>d</a:t>
              </a:r>
              <a:r>
                <a:rPr lang="en-US" dirty="0" smtClean="0">
                  <a:solidFill>
                    <a:schemeClr val="bg1"/>
                  </a:solidFill>
                </a:rPr>
                <a:t> is a multiple of </a:t>
              </a:r>
              <a:r>
                <a:rPr lang="en-US" dirty="0" smtClean="0">
                  <a:latin typeface="cmmi10" pitchFamily="34" charset="0"/>
                </a:rPr>
                <a:t>c</a:t>
              </a:r>
              <a:r>
                <a:rPr lang="en-US" dirty="0" smtClean="0">
                  <a:solidFill>
                    <a:schemeClr val="bg1"/>
                  </a:solidFill>
                </a:rPr>
                <a:t> …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29100" y="6226412"/>
            <a:ext cx="4749800" cy="531586"/>
            <a:chOff x="4229100" y="5971466"/>
            <a:chExt cx="4749800" cy="531586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4559300" y="6057900"/>
              <a:ext cx="4419600" cy="445152"/>
            </a:xfrm>
            <a:prstGeom prst="wedgeRoundRectCallout">
              <a:avLst>
                <a:gd name="adj1" fmla="val -44232"/>
                <a:gd name="adj2" fmla="val -19155"/>
                <a:gd name="adj3" fmla="val 16667"/>
              </a:avLst>
            </a:prstGeom>
            <a:solidFill>
              <a:srgbClr val="E65208"/>
            </a:solidFill>
            <a:ln w="38100" cap="sq" cmpd="sng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messages 2, 3, 4 are current at </a:t>
              </a:r>
              <a:r>
                <a:rPr lang="en-US" dirty="0" smtClean="0">
                  <a:latin typeface="cmmi10" pitchFamily="34" charset="0"/>
                </a:rPr>
                <a:t>t</a:t>
              </a:r>
              <a:r>
                <a:rPr lang="en-US" dirty="0" smtClean="0">
                  <a:solidFill>
                    <a:schemeClr val="bg1"/>
                  </a:solidFill>
                </a:rPr>
                <a:t> = 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8"/>
            <p:cNvGrpSpPr/>
            <p:nvPr/>
          </p:nvGrpSpPr>
          <p:grpSpPr>
            <a:xfrm>
              <a:off x="4229100" y="5971466"/>
              <a:ext cx="387350" cy="391234"/>
              <a:chOff x="4229100" y="5971466"/>
              <a:chExt cx="387350" cy="391234"/>
            </a:xfrm>
          </p:grpSpPr>
          <p:sp>
            <p:nvSpPr>
              <p:cNvPr id="20" name="Down Arrow 6"/>
              <p:cNvSpPr/>
              <p:nvPr/>
            </p:nvSpPr>
            <p:spPr>
              <a:xfrm flipV="1">
                <a:off x="4229100" y="5971466"/>
                <a:ext cx="304800" cy="391234"/>
              </a:xfrm>
              <a:prstGeom prst="downArrow">
                <a:avLst/>
              </a:prstGeom>
              <a:solidFill>
                <a:srgbClr val="E652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311650" y="6210300"/>
                <a:ext cx="304800" cy="152400"/>
              </a:xfrm>
              <a:prstGeom prst="rect">
                <a:avLst/>
              </a:prstGeom>
              <a:solidFill>
                <a:srgbClr val="E652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ounded Rectangular Callout 21"/>
          <p:cNvSpPr/>
          <p:nvPr/>
        </p:nvSpPr>
        <p:spPr>
          <a:xfrm>
            <a:off x="6477000" y="2198351"/>
            <a:ext cx="2514600" cy="1302657"/>
          </a:xfrm>
          <a:prstGeom prst="wedgeRoundRectCallout">
            <a:avLst>
              <a:gd name="adj1" fmla="val -46806"/>
              <a:gd name="adj2" fmla="val 87013"/>
              <a:gd name="adj3" fmla="val 16667"/>
            </a:avLst>
          </a:prstGeom>
          <a:solidFill>
            <a:srgbClr val="E65208"/>
          </a:solidFill>
          <a:ln w="38100" cap="sq" cmpd="sng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constant number of current messages at each</a:t>
            </a:r>
            <a:r>
              <a:rPr lang="en-US" dirty="0" smtClean="0"/>
              <a:t> time step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71600"/>
          </a:xfrm>
        </p:spPr>
        <p:txBody>
          <a:bodyPr/>
          <a:lstStyle/>
          <a:p>
            <a:r>
              <a:rPr lang="en-US" dirty="0" smtClean="0"/>
              <a:t>Code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886200"/>
          </a:xfrm>
        </p:spPr>
        <p:txBody>
          <a:bodyPr/>
          <a:lstStyle/>
          <a:p>
            <a:r>
              <a:rPr lang="en-US" dirty="0" smtClean="0"/>
              <a:t>Divide each packet evenly among current messages</a:t>
            </a:r>
          </a:p>
          <a:p>
            <a:r>
              <a:rPr lang="en-US" dirty="0" smtClean="0"/>
              <a:t>Intra-session coding within each message</a:t>
            </a:r>
            <a:endParaRPr lang="en-US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6477000" y="2204864"/>
            <a:ext cx="2514600" cy="1302657"/>
          </a:xfrm>
          <a:prstGeom prst="wedgeRoundRectCallout">
            <a:avLst>
              <a:gd name="adj1" fmla="val -46806"/>
              <a:gd name="adj2" fmla="val 87013"/>
              <a:gd name="adj3" fmla="val 16667"/>
            </a:avLst>
          </a:prstGeom>
          <a:solidFill>
            <a:srgbClr val="E65208"/>
          </a:solidFill>
          <a:ln w="38100" cap="sq" cmpd="sng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variable number of current messages at each</a:t>
            </a:r>
            <a:r>
              <a:rPr lang="en-US" dirty="0" smtClean="0"/>
              <a:t> time step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" t="4599" r="1299" b="39794"/>
          <a:stretch/>
        </p:blipFill>
        <p:spPr bwMode="auto">
          <a:xfrm>
            <a:off x="569686" y="2741885"/>
            <a:ext cx="7946572" cy="349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557486" y="6202381"/>
            <a:ext cx="4407002" cy="531586"/>
            <a:chOff x="4557486" y="5971466"/>
            <a:chExt cx="4407002" cy="531586"/>
          </a:xfrm>
        </p:grpSpPr>
        <p:sp>
          <p:nvSpPr>
            <p:cNvPr id="23" name="Rounded Rectangular Callout 22"/>
            <p:cNvSpPr/>
            <p:nvPr/>
          </p:nvSpPr>
          <p:spPr>
            <a:xfrm>
              <a:off x="4876801" y="6057900"/>
              <a:ext cx="4087687" cy="445152"/>
            </a:xfrm>
            <a:prstGeom prst="wedgeRoundRectCallout">
              <a:avLst>
                <a:gd name="adj1" fmla="val -44232"/>
                <a:gd name="adj2" fmla="val -19155"/>
                <a:gd name="adj3" fmla="val 16667"/>
              </a:avLst>
            </a:prstGeom>
            <a:solidFill>
              <a:srgbClr val="E65208"/>
            </a:solidFill>
            <a:ln w="38100" cap="sq" cmpd="sng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messages 3, 4, 5 are current at </a:t>
              </a:r>
              <a:r>
                <a:rPr lang="en-US" dirty="0" smtClean="0">
                  <a:latin typeface="cmmi10" pitchFamily="34" charset="0"/>
                </a:rPr>
                <a:t>t</a:t>
              </a:r>
              <a:r>
                <a:rPr lang="en-US" dirty="0" smtClean="0">
                  <a:solidFill>
                    <a:schemeClr val="bg1"/>
                  </a:solidFill>
                </a:rPr>
                <a:t> = 13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4" name="Group 8"/>
            <p:cNvGrpSpPr/>
            <p:nvPr/>
          </p:nvGrpSpPr>
          <p:grpSpPr>
            <a:xfrm>
              <a:off x="4557486" y="5971466"/>
              <a:ext cx="383720" cy="391234"/>
              <a:chOff x="4557486" y="5971466"/>
              <a:chExt cx="383720" cy="391234"/>
            </a:xfrm>
          </p:grpSpPr>
          <p:sp>
            <p:nvSpPr>
              <p:cNvPr id="25" name="Down Arrow 6"/>
              <p:cNvSpPr/>
              <p:nvPr/>
            </p:nvSpPr>
            <p:spPr>
              <a:xfrm flipV="1">
                <a:off x="4557486" y="5971466"/>
                <a:ext cx="304800" cy="391234"/>
              </a:xfrm>
              <a:prstGeom prst="downArrow">
                <a:avLst/>
              </a:prstGeom>
              <a:solidFill>
                <a:srgbClr val="E652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636406" y="6210300"/>
                <a:ext cx="304800" cy="152400"/>
              </a:xfrm>
              <a:prstGeom prst="rect">
                <a:avLst/>
              </a:prstGeom>
              <a:solidFill>
                <a:srgbClr val="E652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251520" y="6209782"/>
            <a:ext cx="4281447" cy="531586"/>
            <a:chOff x="4939104" y="5971466"/>
            <a:chExt cx="4281447" cy="531586"/>
          </a:xfrm>
        </p:grpSpPr>
        <p:sp>
          <p:nvSpPr>
            <p:cNvPr id="28" name="Rounded Rectangular Callout 27"/>
            <p:cNvSpPr/>
            <p:nvPr/>
          </p:nvSpPr>
          <p:spPr>
            <a:xfrm>
              <a:off x="4939104" y="6057900"/>
              <a:ext cx="3900096" cy="445152"/>
            </a:xfrm>
            <a:prstGeom prst="wedgeRoundRectCallout">
              <a:avLst>
                <a:gd name="adj1" fmla="val -44232"/>
                <a:gd name="adj2" fmla="val -19155"/>
                <a:gd name="adj3" fmla="val 16667"/>
              </a:avLst>
            </a:prstGeom>
            <a:solidFill>
              <a:srgbClr val="E65208"/>
            </a:solidFill>
            <a:ln w="38100" cap="sq" cmpd="sng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messages 3, 4 are current at </a:t>
              </a:r>
              <a:r>
                <a:rPr lang="en-US" dirty="0" smtClean="0">
                  <a:latin typeface="cmmi10" pitchFamily="34" charset="0"/>
                </a:rPr>
                <a:t>t</a:t>
              </a:r>
              <a:r>
                <a:rPr lang="en-US" dirty="0" smtClean="0">
                  <a:solidFill>
                    <a:schemeClr val="bg1"/>
                  </a:solidFill>
                </a:rPr>
                <a:t> = 12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8827406" y="5971466"/>
              <a:ext cx="393145" cy="391234"/>
              <a:chOff x="8827406" y="5971466"/>
              <a:chExt cx="393145" cy="391234"/>
            </a:xfrm>
          </p:grpSpPr>
          <p:sp>
            <p:nvSpPr>
              <p:cNvPr id="30" name="Down Arrow 29"/>
              <p:cNvSpPr/>
              <p:nvPr/>
            </p:nvSpPr>
            <p:spPr>
              <a:xfrm flipV="1">
                <a:off x="8915751" y="5971466"/>
                <a:ext cx="304800" cy="391234"/>
              </a:xfrm>
              <a:prstGeom prst="downArrow">
                <a:avLst/>
              </a:prstGeom>
              <a:solidFill>
                <a:srgbClr val="E652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827406" y="6210300"/>
                <a:ext cx="304800" cy="152400"/>
              </a:xfrm>
              <a:prstGeom prst="rect">
                <a:avLst/>
              </a:prstGeom>
              <a:solidFill>
                <a:srgbClr val="E652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Rounded Rectangular Callout 31"/>
          <p:cNvSpPr/>
          <p:nvPr/>
        </p:nvSpPr>
        <p:spPr>
          <a:xfrm>
            <a:off x="598714" y="2621343"/>
            <a:ext cx="3414486" cy="447617"/>
          </a:xfrm>
          <a:prstGeom prst="wedgeRoundRectCallout">
            <a:avLst>
              <a:gd name="adj1" fmla="val -43920"/>
              <a:gd name="adj2" fmla="val 830"/>
              <a:gd name="adj3" fmla="val 16667"/>
            </a:avLst>
          </a:prstGeom>
          <a:solidFill>
            <a:srgbClr val="E65208"/>
          </a:solidFill>
          <a:ln w="38100" cap="sq" cmpd="sng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when </a:t>
            </a:r>
            <a:r>
              <a:rPr lang="en-US" dirty="0" smtClean="0">
                <a:latin typeface="cmmi10" pitchFamily="34" charset="0"/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 is not a multiple of </a:t>
            </a:r>
            <a:r>
              <a:rPr lang="en-US" dirty="0" smtClean="0">
                <a:latin typeface="cmmi10" pitchFamily="34" charset="0"/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 …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the previous case, converse obtained by</a:t>
            </a:r>
          </a:p>
          <a:p>
            <a:pPr lvl="1"/>
            <a:r>
              <a:rPr lang="en-US" dirty="0" smtClean="0"/>
              <a:t>combining bounds for multiple erasure patterns and sinks (deadlines)</a:t>
            </a:r>
          </a:p>
          <a:p>
            <a:pPr lvl="1"/>
            <a:r>
              <a:rPr lang="en-US" dirty="0" smtClean="0"/>
              <a:t>inductively obtaining upper bounds on the entropy of sets of </a:t>
            </a:r>
            <a:r>
              <a:rPr lang="en-US" dirty="0" err="1" smtClean="0"/>
              <a:t>unerased</a:t>
            </a:r>
            <a:r>
              <a:rPr lang="en-US" dirty="0" smtClean="0"/>
              <a:t> packets, conditioned on previous messages </a:t>
            </a:r>
          </a:p>
          <a:p>
            <a:r>
              <a:rPr lang="en-US" dirty="0" smtClean="0"/>
              <a:t>The converse bound coincides with the rate achieved by our coding scheme asymptotically in the number of messages </a:t>
            </a:r>
            <a:r>
              <a:rPr lang="en-US" i="1" dirty="0" smtClean="0"/>
              <a:t>n</a:t>
            </a:r>
            <a:endParaRPr lang="en-US" dirty="0" smtClean="0"/>
          </a:p>
          <a:p>
            <a:r>
              <a:rPr lang="en-US" dirty="0" smtClean="0"/>
              <a:t>Gap for small </a:t>
            </a:r>
            <a:r>
              <a:rPr lang="en-US" i="1" dirty="0" smtClean="0"/>
              <a:t>n</a:t>
            </a:r>
            <a:r>
              <a:rPr lang="en-US" dirty="0" smtClean="0"/>
              <a:t> corresponds to underutilization of capacity at the start and end by the time-invariant coding scheme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</a:rPr>
              <a:t>Outline</a:t>
            </a:r>
            <a:endParaRPr lang="en-US" sz="3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412776"/>
            <a:ext cx="8507288" cy="6315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0" lvl="1" indent="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solidFill>
                <a:schemeClr val="accent3">
                  <a:lumMod val="65000"/>
                </a:schemeClr>
              </a:solidFill>
              <a:latin typeface="Calibri" pitchFamily="34" charset="0"/>
            </a:endParaRPr>
          </a:p>
          <a:p>
            <a:pPr marL="0" lvl="1" indent="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latin typeface="Calibri" pitchFamily="34" charset="0"/>
            </a:endParaRP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accent3">
                    <a:lumMod val="65000"/>
                  </a:schemeClr>
                </a:solidFill>
                <a:latin typeface="Calibri" pitchFamily="34" charset="0"/>
              </a:rPr>
              <a:t>Non-multicast nested networks, streaming communication</a:t>
            </a: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solidFill>
                <a:schemeClr val="accent3">
                  <a:lumMod val="65000"/>
                </a:schemeClr>
              </a:solidFill>
              <a:latin typeface="Calibri" pitchFamily="34" charset="0"/>
            </a:endParaRP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latin typeface="Calibri" pitchFamily="34" charset="0"/>
              </a:rPr>
              <a:t>Multiple-source multicast, key distribution</a:t>
            </a:r>
          </a:p>
          <a:p>
            <a:pPr marL="627063" lvl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latin typeface="Calibri" pitchFamily="34" charset="0"/>
              </a:rPr>
              <a:t>T. Dikaliotis, T. Ho, S. Jaggi, S. Vyetrenko, H. Yao, M. Effros, J. Kliewer and E. Erez, "Multiple-access Network Information-flow and Correction Codes," IT Transactions 2011.</a:t>
            </a:r>
          </a:p>
          <a:p>
            <a:pPr marL="627063" lvl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latin typeface="Calibri" pitchFamily="34" charset="0"/>
              </a:rPr>
              <a:t>H. Yao, T. Ho and C. Nita-Rotaru, "Key Agreement for Wireless Networks in the Presence of Active </a:t>
            </a:r>
            <a:r>
              <a:rPr lang="en-US" sz="2000" dirty="0" err="1" smtClean="0">
                <a:latin typeface="Calibri" pitchFamily="34" charset="0"/>
              </a:rPr>
              <a:t>Adversaries,"Asilomar</a:t>
            </a:r>
            <a:r>
              <a:rPr lang="en-US" sz="2000" dirty="0" smtClean="0">
                <a:latin typeface="Calibri" pitchFamily="34" charset="0"/>
              </a:rPr>
              <a:t> 2011. </a:t>
            </a: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solidFill>
                <a:schemeClr val="accent3">
                  <a:lumMod val="65000"/>
                </a:schemeClr>
              </a:solidFill>
              <a:latin typeface="Calibri" pitchFamily="34" charset="0"/>
            </a:endParaRP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err="1" smtClean="0">
                <a:solidFill>
                  <a:schemeClr val="accent3">
                    <a:lumMod val="65000"/>
                  </a:schemeClr>
                </a:solidFill>
                <a:latin typeface="Calibri" pitchFamily="34" charset="0"/>
              </a:rPr>
              <a:t>Rateless</a:t>
            </a:r>
            <a:r>
              <a:rPr lang="en-US" sz="2400" dirty="0" smtClean="0">
                <a:solidFill>
                  <a:schemeClr val="accent3">
                    <a:lumMod val="65000"/>
                  </a:schemeClr>
                </a:solidFill>
                <a:latin typeface="Calibri" pitchFamily="34" charset="0"/>
              </a:rPr>
              <a:t> codes, computationally limited networks</a:t>
            </a: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solidFill>
                <a:schemeClr val="accent3">
                  <a:lumMod val="65000"/>
                </a:schemeClr>
              </a:solidFill>
              <a:latin typeface="Calibri" pitchFamily="34" charset="0"/>
            </a:endParaRP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accent3">
                    <a:lumMod val="65000"/>
                  </a:schemeClr>
                </a:solidFill>
                <a:latin typeface="Calibri" pitchFamily="34" charset="0"/>
              </a:rPr>
              <a:t>Non-uniform link capacities</a:t>
            </a: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Picture 3" descr="The-Usual-Suspects-the-usual-suspects-29340144-1058-6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775327"/>
            <a:ext cx="3635896" cy="21100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1979712" y="6605046"/>
            <a:ext cx="950505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marL="0" lvl="1" algn="ctr"/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www.fanpop.com/spots/the-usual-suspects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/>
          <p:cNvSpPr/>
          <p:nvPr/>
        </p:nvSpPr>
        <p:spPr>
          <a:xfrm>
            <a:off x="6246011" y="1268760"/>
            <a:ext cx="2098913" cy="2056680"/>
          </a:xfrm>
          <a:prstGeom prst="cloud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Multiple-source multicast, uniform </a:t>
            </a:r>
            <a:br>
              <a:rPr lang="en-US" dirty="0" smtClean="0"/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/>
              <a:t>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3082"/>
            <a:ext cx="4762872" cy="3672408"/>
          </a:xfrm>
        </p:spPr>
        <p:txBody>
          <a:bodyPr>
            <a:normAutofit/>
          </a:bodyPr>
          <a:lstStyle/>
          <a:p>
            <a:r>
              <a:rPr lang="en-US" sz="2300" dirty="0" smtClean="0"/>
              <a:t>Coherent (known topology) and </a:t>
            </a:r>
            <a:r>
              <a:rPr lang="en-US" sz="2300" dirty="0" err="1" smtClean="0"/>
              <a:t>noncoherent</a:t>
            </a:r>
            <a:r>
              <a:rPr lang="en-US" sz="2300" dirty="0" smtClean="0"/>
              <a:t> (unknown topology) cases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26007" y="1457862"/>
            <a:ext cx="688501" cy="325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s2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8557315" y="2567460"/>
            <a:ext cx="49633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t</a:t>
            </a:r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39937" y="2477832"/>
            <a:ext cx="399793" cy="45996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896192" y="1370576"/>
            <a:ext cx="399793" cy="45996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AutoShape 9"/>
          <p:cNvCxnSpPr>
            <a:cxnSpLocks noChangeShapeType="1"/>
            <a:endCxn id="13" idx="1"/>
          </p:cNvCxnSpPr>
          <p:nvPr/>
        </p:nvCxnSpPr>
        <p:spPr bwMode="auto">
          <a:xfrm flipV="1">
            <a:off x="7740352" y="2545193"/>
            <a:ext cx="858134" cy="105127"/>
          </a:xfrm>
          <a:prstGeom prst="straightConnector1">
            <a:avLst/>
          </a:prstGeom>
          <a:noFill/>
          <a:ln w="22320">
            <a:solidFill>
              <a:srgbClr val="000000"/>
            </a:solidFill>
            <a:miter lim="800000"/>
            <a:headEnd/>
            <a:tailEnd type="triangle" w="lg" len="lg"/>
          </a:ln>
          <a:effectLst/>
        </p:spPr>
      </p:cxnSp>
      <p:cxnSp>
        <p:nvCxnSpPr>
          <p:cNvPr id="17" name="AutoShape 9"/>
          <p:cNvCxnSpPr>
            <a:cxnSpLocks noChangeShapeType="1"/>
          </p:cNvCxnSpPr>
          <p:nvPr/>
        </p:nvCxnSpPr>
        <p:spPr bwMode="auto">
          <a:xfrm>
            <a:off x="8190119" y="2132856"/>
            <a:ext cx="408367" cy="412337"/>
          </a:xfrm>
          <a:prstGeom prst="straightConnector1">
            <a:avLst/>
          </a:prstGeom>
          <a:noFill/>
          <a:ln w="22320">
            <a:solidFill>
              <a:srgbClr val="000000"/>
            </a:solidFill>
            <a:miter lim="800000"/>
            <a:headEnd/>
            <a:tailEnd type="triangle" w="lg" len="lg"/>
          </a:ln>
          <a:effectLst/>
        </p:spPr>
      </p:cxnSp>
      <p:cxnSp>
        <p:nvCxnSpPr>
          <p:cNvPr id="18" name="AutoShape 9"/>
          <p:cNvCxnSpPr>
            <a:cxnSpLocks noChangeShapeType="1"/>
          </p:cNvCxnSpPr>
          <p:nvPr/>
        </p:nvCxnSpPr>
        <p:spPr bwMode="auto">
          <a:xfrm flipV="1">
            <a:off x="5546373" y="2325607"/>
            <a:ext cx="1049456" cy="287480"/>
          </a:xfrm>
          <a:prstGeom prst="straightConnector1">
            <a:avLst/>
          </a:prstGeom>
          <a:noFill/>
          <a:ln w="22320">
            <a:solidFill>
              <a:srgbClr val="C00000"/>
            </a:solidFill>
            <a:miter lim="800000"/>
            <a:headEnd/>
            <a:tailEnd type="triangle" w="lg" len="lg"/>
          </a:ln>
          <a:effectLst/>
        </p:spPr>
      </p:cxnSp>
      <p:cxnSp>
        <p:nvCxnSpPr>
          <p:cNvPr id="19" name="AutoShape 9"/>
          <p:cNvCxnSpPr>
            <a:cxnSpLocks noChangeShapeType="1"/>
          </p:cNvCxnSpPr>
          <p:nvPr/>
        </p:nvCxnSpPr>
        <p:spPr bwMode="auto">
          <a:xfrm>
            <a:off x="7740352" y="2305344"/>
            <a:ext cx="858134" cy="239849"/>
          </a:xfrm>
          <a:prstGeom prst="straightConnector1">
            <a:avLst/>
          </a:prstGeom>
          <a:noFill/>
          <a:ln w="22320">
            <a:solidFill>
              <a:srgbClr val="000000"/>
            </a:solidFill>
            <a:miter lim="800000"/>
            <a:headEnd/>
            <a:tailEnd type="triangle" w="lg" len="lg"/>
          </a:ln>
          <a:effectLst/>
        </p:spPr>
      </p:cxnSp>
      <p:cxnSp>
        <p:nvCxnSpPr>
          <p:cNvPr id="20" name="AutoShape 9"/>
          <p:cNvCxnSpPr>
            <a:cxnSpLocks noChangeShapeType="1"/>
          </p:cNvCxnSpPr>
          <p:nvPr/>
        </p:nvCxnSpPr>
        <p:spPr bwMode="auto">
          <a:xfrm flipV="1">
            <a:off x="6295985" y="1600560"/>
            <a:ext cx="799586" cy="57496"/>
          </a:xfrm>
          <a:prstGeom prst="straightConnector1">
            <a:avLst/>
          </a:prstGeom>
          <a:noFill/>
          <a:ln w="22320">
            <a:solidFill>
              <a:srgbClr val="0000FF"/>
            </a:solidFill>
            <a:miter lim="800000"/>
            <a:headEnd/>
            <a:tailEnd type="triangle" w="lg" len="lg"/>
          </a:ln>
          <a:effectLst/>
        </p:spPr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061177" y="2411811"/>
            <a:ext cx="546307" cy="325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s1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46580" y="2325607"/>
            <a:ext cx="399793" cy="4599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AutoShape 9"/>
          <p:cNvCxnSpPr>
            <a:cxnSpLocks noChangeShapeType="1"/>
          </p:cNvCxnSpPr>
          <p:nvPr/>
        </p:nvCxnSpPr>
        <p:spPr bwMode="auto">
          <a:xfrm>
            <a:off x="5546373" y="2613087"/>
            <a:ext cx="858134" cy="239849"/>
          </a:xfrm>
          <a:prstGeom prst="straightConnector1">
            <a:avLst/>
          </a:prstGeom>
          <a:noFill/>
          <a:ln w="22320">
            <a:solidFill>
              <a:srgbClr val="C00000"/>
            </a:solidFill>
            <a:miter lim="800000"/>
            <a:headEnd/>
            <a:tailEnd type="triangle" w="lg" len="lg"/>
          </a:ln>
          <a:effectLst/>
        </p:spPr>
      </p:cxnSp>
      <p:cxnSp>
        <p:nvCxnSpPr>
          <p:cNvPr id="24" name="AutoShape 9"/>
          <p:cNvCxnSpPr>
            <a:cxnSpLocks noChangeShapeType="1"/>
          </p:cNvCxnSpPr>
          <p:nvPr/>
        </p:nvCxnSpPr>
        <p:spPr bwMode="auto">
          <a:xfrm>
            <a:off x="6295985" y="1658056"/>
            <a:ext cx="858134" cy="239849"/>
          </a:xfrm>
          <a:prstGeom prst="straightConnector1">
            <a:avLst/>
          </a:prstGeom>
          <a:noFill/>
          <a:ln w="22320">
            <a:solidFill>
              <a:srgbClr val="0000FF"/>
            </a:solidFill>
            <a:miter lim="800000"/>
            <a:headEnd/>
            <a:tailEnd type="triangle" w="lg" len="lg"/>
          </a:ln>
          <a:effectLst/>
        </p:spPr>
      </p:cxn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57200" y="2996952"/>
            <a:ext cx="83632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itchFamily="34" charset="0"/>
              <a:buChar char="−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r>
              <a:rPr lang="en-US" sz="2300" smtClean="0"/>
              <a:t>Sources with independent information</a:t>
            </a:r>
            <a:endParaRPr lang="en-US" sz="230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</a:pPr>
            <a:r>
              <a:rPr lang="en-US" sz="2300" smtClean="0">
                <a:solidFill>
                  <a:schemeClr val="bg1"/>
                </a:solidFill>
              </a:rPr>
              <a:t>We could partition network capacity among different sources…</a:t>
            </a:r>
          </a:p>
          <a:p>
            <a:pPr>
              <a:buFont typeface="Arial" pitchFamily="34" charset="0"/>
              <a:buNone/>
            </a:pPr>
            <a:r>
              <a:rPr lang="en-US" sz="2300" smtClean="0">
                <a:solidFill>
                  <a:schemeClr val="bg1"/>
                </a:solidFill>
              </a:rPr>
              <a:t>But could rate be improved by coding across different sources? To what extent can different sources share network capacity?</a:t>
            </a:r>
          </a:p>
          <a:p>
            <a:pPr>
              <a:buFont typeface="Arial" pitchFamily="34" charset="0"/>
              <a:buNone/>
            </a:pPr>
            <a:r>
              <a:rPr lang="en-US" sz="2300" smtClean="0">
                <a:solidFill>
                  <a:schemeClr val="bg1"/>
                </a:solidFill>
              </a:rPr>
              <a:t>Challenge: owing to the need for coding across sources in the network and independent encoding at sources, straightforward extensions of single-source codes are suboptimal</a:t>
            </a:r>
          </a:p>
          <a:p>
            <a:pPr>
              <a:buFont typeface="Arial" pitchFamily="34" charset="0"/>
              <a:buNone/>
            </a:pPr>
            <a:r>
              <a:rPr lang="en-US" sz="2300" smtClean="0">
                <a:solidFill>
                  <a:schemeClr val="bg1"/>
                </a:solidFill>
              </a:rPr>
              <a:t>Related work: code construction in (Siavoshani, Fragouli &amp; Diggavi 08) achieves capacity for </a:t>
            </a:r>
            <a:r>
              <a:rPr lang="en-US" sz="23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C1+C2=C</a:t>
            </a:r>
          </a:p>
          <a:p>
            <a:endParaRPr lang="en-US" sz="23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/>
          <p:cNvSpPr/>
          <p:nvPr/>
        </p:nvSpPr>
        <p:spPr>
          <a:xfrm>
            <a:off x="6246011" y="1268760"/>
            <a:ext cx="2098913" cy="2056680"/>
          </a:xfrm>
          <a:prstGeom prst="cloud">
            <a:avLst/>
          </a:prstGeom>
          <a:solidFill>
            <a:srgbClr val="FF7C8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 descr="cloud-blue.png"/>
          <p:cNvPicPr>
            <a:picLocks noChangeAspect="1"/>
          </p:cNvPicPr>
          <p:nvPr/>
        </p:nvPicPr>
        <p:blipFill>
          <a:blip r:embed="rId3"/>
          <a:srcRect b="53434"/>
          <a:stretch>
            <a:fillRect/>
          </a:stretch>
        </p:blipFill>
        <p:spPr>
          <a:xfrm>
            <a:off x="6228184" y="1196752"/>
            <a:ext cx="2133424" cy="108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Multiple-source multicast, uniform </a:t>
            </a:r>
            <a:br>
              <a:rPr lang="en-US" dirty="0" smtClean="0"/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/>
              <a:t>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363272" cy="3672408"/>
          </a:xfrm>
        </p:spPr>
        <p:txBody>
          <a:bodyPr>
            <a:normAutofit/>
          </a:bodyPr>
          <a:lstStyle/>
          <a:p>
            <a:r>
              <a:rPr lang="en-US" sz="2300" dirty="0" smtClean="0"/>
              <a:t>Sources with independent information</a:t>
            </a:r>
          </a:p>
          <a:p>
            <a:r>
              <a:rPr lang="en-US" sz="2300" dirty="0" smtClean="0"/>
              <a:t>We could partition network capacity among different sources…</a:t>
            </a:r>
          </a:p>
          <a:p>
            <a:pPr>
              <a:buNone/>
            </a:pPr>
            <a:r>
              <a:rPr lang="en-US" sz="2300" dirty="0" smtClean="0">
                <a:solidFill>
                  <a:schemeClr val="bg1"/>
                </a:solidFill>
              </a:rPr>
              <a:t>But could rate be improved by coding across different sources? To what extent can different sources share network capacity?</a:t>
            </a:r>
          </a:p>
          <a:p>
            <a:pPr>
              <a:buNone/>
            </a:pPr>
            <a:r>
              <a:rPr lang="en-US" sz="2300" dirty="0" smtClean="0">
                <a:solidFill>
                  <a:schemeClr val="bg1"/>
                </a:solidFill>
              </a:rPr>
              <a:t>Challenge: owing to the need for coding across sources in the network and independent encoding at sources, straightforward extensions of single-source codes are suboptimal</a:t>
            </a:r>
          </a:p>
          <a:p>
            <a:pPr>
              <a:buNone/>
            </a:pPr>
            <a:r>
              <a:rPr lang="en-US" sz="2300" dirty="0" smtClean="0">
                <a:solidFill>
                  <a:schemeClr val="bg1"/>
                </a:solidFill>
              </a:rPr>
              <a:t>Related work: code construction in (</a:t>
            </a:r>
            <a:r>
              <a:rPr lang="en-US" sz="2300" dirty="0" err="1" smtClean="0">
                <a:solidFill>
                  <a:schemeClr val="bg1"/>
                </a:solidFill>
              </a:rPr>
              <a:t>Siavoshani</a:t>
            </a:r>
            <a:r>
              <a:rPr lang="en-US" sz="2300" dirty="0" smtClean="0">
                <a:solidFill>
                  <a:schemeClr val="bg1"/>
                </a:solidFill>
              </a:rPr>
              <a:t>, Fragouli &amp; Diggavi 08) achieves capacity for </a:t>
            </a:r>
            <a:r>
              <a:rPr lang="en-US" sz="2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C1+C2=C</a:t>
            </a:r>
          </a:p>
          <a:p>
            <a:endParaRPr lang="en-US" sz="2300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26007" y="1457862"/>
            <a:ext cx="688501" cy="325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s2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8557315" y="2567460"/>
            <a:ext cx="49633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t</a:t>
            </a:r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39937" y="2477832"/>
            <a:ext cx="399793" cy="45996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896192" y="1370576"/>
            <a:ext cx="399793" cy="45996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AutoShape 9"/>
          <p:cNvCxnSpPr>
            <a:cxnSpLocks noChangeShapeType="1"/>
            <a:endCxn id="13" idx="1"/>
          </p:cNvCxnSpPr>
          <p:nvPr/>
        </p:nvCxnSpPr>
        <p:spPr bwMode="auto">
          <a:xfrm flipV="1">
            <a:off x="7740352" y="2545193"/>
            <a:ext cx="858134" cy="105127"/>
          </a:xfrm>
          <a:prstGeom prst="straightConnector1">
            <a:avLst/>
          </a:prstGeom>
          <a:noFill/>
          <a:ln w="22320">
            <a:solidFill>
              <a:srgbClr val="C00000"/>
            </a:solidFill>
            <a:miter lim="800000"/>
            <a:headEnd/>
            <a:tailEnd type="triangle" w="lg" len="lg"/>
          </a:ln>
          <a:effectLst/>
        </p:spPr>
      </p:cxnSp>
      <p:cxnSp>
        <p:nvCxnSpPr>
          <p:cNvPr id="17" name="AutoShape 9"/>
          <p:cNvCxnSpPr>
            <a:cxnSpLocks noChangeShapeType="1"/>
          </p:cNvCxnSpPr>
          <p:nvPr/>
        </p:nvCxnSpPr>
        <p:spPr bwMode="auto">
          <a:xfrm>
            <a:off x="8190119" y="2132856"/>
            <a:ext cx="408367" cy="412337"/>
          </a:xfrm>
          <a:prstGeom prst="straightConnector1">
            <a:avLst/>
          </a:prstGeom>
          <a:noFill/>
          <a:ln w="2232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 type="triangle" w="lg" len="lg"/>
          </a:ln>
          <a:effectLst/>
        </p:spPr>
      </p:cxnSp>
      <p:cxnSp>
        <p:nvCxnSpPr>
          <p:cNvPr id="18" name="AutoShape 9"/>
          <p:cNvCxnSpPr>
            <a:cxnSpLocks noChangeShapeType="1"/>
          </p:cNvCxnSpPr>
          <p:nvPr/>
        </p:nvCxnSpPr>
        <p:spPr bwMode="auto">
          <a:xfrm flipV="1">
            <a:off x="5546373" y="2325607"/>
            <a:ext cx="1049456" cy="287480"/>
          </a:xfrm>
          <a:prstGeom prst="straightConnector1">
            <a:avLst/>
          </a:prstGeom>
          <a:noFill/>
          <a:ln w="22320">
            <a:solidFill>
              <a:srgbClr val="C00000"/>
            </a:solidFill>
            <a:miter lim="800000"/>
            <a:headEnd/>
            <a:tailEnd type="triangle" w="lg" len="lg"/>
          </a:ln>
          <a:effectLst/>
        </p:spPr>
      </p:cxnSp>
      <p:cxnSp>
        <p:nvCxnSpPr>
          <p:cNvPr id="19" name="AutoShape 9"/>
          <p:cNvCxnSpPr>
            <a:cxnSpLocks noChangeShapeType="1"/>
          </p:cNvCxnSpPr>
          <p:nvPr/>
        </p:nvCxnSpPr>
        <p:spPr bwMode="auto">
          <a:xfrm>
            <a:off x="7740352" y="2305344"/>
            <a:ext cx="858134" cy="239849"/>
          </a:xfrm>
          <a:prstGeom prst="straightConnector1">
            <a:avLst/>
          </a:prstGeom>
          <a:noFill/>
          <a:ln w="22320">
            <a:solidFill>
              <a:srgbClr val="C00000"/>
            </a:solidFill>
            <a:miter lim="800000"/>
            <a:headEnd/>
            <a:tailEnd type="triangle" w="lg" len="lg"/>
          </a:ln>
          <a:effectLst/>
        </p:spPr>
      </p:cxnSp>
      <p:cxnSp>
        <p:nvCxnSpPr>
          <p:cNvPr id="20" name="AutoShape 9"/>
          <p:cNvCxnSpPr>
            <a:cxnSpLocks noChangeShapeType="1"/>
          </p:cNvCxnSpPr>
          <p:nvPr/>
        </p:nvCxnSpPr>
        <p:spPr bwMode="auto">
          <a:xfrm flipV="1">
            <a:off x="6295985" y="1600560"/>
            <a:ext cx="799586" cy="57496"/>
          </a:xfrm>
          <a:prstGeom prst="straightConnector1">
            <a:avLst/>
          </a:prstGeom>
          <a:noFill/>
          <a:ln w="22320">
            <a:solidFill>
              <a:srgbClr val="0000FF"/>
            </a:solidFill>
            <a:miter lim="800000"/>
            <a:headEnd/>
            <a:tailEnd type="triangle" w="lg" len="lg"/>
          </a:ln>
          <a:effectLst/>
        </p:spPr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061177" y="2411811"/>
            <a:ext cx="546307" cy="325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s1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46580" y="2325607"/>
            <a:ext cx="399793" cy="4599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AutoShape 9"/>
          <p:cNvCxnSpPr>
            <a:cxnSpLocks noChangeShapeType="1"/>
          </p:cNvCxnSpPr>
          <p:nvPr/>
        </p:nvCxnSpPr>
        <p:spPr bwMode="auto">
          <a:xfrm>
            <a:off x="5546373" y="2613087"/>
            <a:ext cx="858134" cy="239849"/>
          </a:xfrm>
          <a:prstGeom prst="straightConnector1">
            <a:avLst/>
          </a:prstGeom>
          <a:noFill/>
          <a:ln w="22320">
            <a:solidFill>
              <a:srgbClr val="C00000"/>
            </a:solidFill>
            <a:miter lim="800000"/>
            <a:headEnd/>
            <a:tailEnd type="triangle" w="lg" len="lg"/>
          </a:ln>
          <a:effectLst/>
        </p:spPr>
      </p:cxnSp>
      <p:cxnSp>
        <p:nvCxnSpPr>
          <p:cNvPr id="24" name="AutoShape 9"/>
          <p:cNvCxnSpPr>
            <a:cxnSpLocks noChangeShapeType="1"/>
          </p:cNvCxnSpPr>
          <p:nvPr/>
        </p:nvCxnSpPr>
        <p:spPr bwMode="auto">
          <a:xfrm>
            <a:off x="6295985" y="1658056"/>
            <a:ext cx="858134" cy="239849"/>
          </a:xfrm>
          <a:prstGeom prst="straightConnector1">
            <a:avLst/>
          </a:prstGeom>
          <a:noFill/>
          <a:ln w="22320">
            <a:solidFill>
              <a:srgbClr val="0000FF"/>
            </a:solidFill>
            <a:miter lim="800000"/>
            <a:headEnd/>
            <a:tailEnd type="triangle" w="lg" len="lg"/>
          </a:ln>
          <a:effectLst/>
        </p:spPr>
      </p:cxn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457200" y="1893082"/>
            <a:ext cx="47628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itchFamily="34" charset="0"/>
              <a:buChar char="−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r>
              <a:rPr lang="en-US" sz="2300" smtClean="0"/>
              <a:t>Coherent (known topology) and noncoherent (unknown topology) cases</a:t>
            </a:r>
            <a:endParaRPr lang="en-US" sz="23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81000" y="260648"/>
            <a:ext cx="82296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</a:rPr>
              <a:t>Problem statement</a:t>
            </a:r>
            <a:endParaRPr lang="en-US" sz="3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3400" y="1850603"/>
            <a:ext cx="6054824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500" dirty="0" smtClean="0">
              <a:latin typeface="Calibri" pitchFamily="34" charset="0"/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500" dirty="0" smtClean="0">
              <a:latin typeface="Calibri" pitchFamily="34" charset="0"/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500" dirty="0" smtClean="0">
              <a:latin typeface="Calibri" pitchFamily="34" charset="0"/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500" dirty="0" smtClean="0">
              <a:latin typeface="Calibri" pitchFamily="34" charset="0"/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500" dirty="0" smtClean="0">
              <a:latin typeface="Calibri" pitchFamily="34" charset="0"/>
            </a:endParaRP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500" dirty="0" smtClean="0">
                <a:latin typeface="Calibri" pitchFamily="34" charset="0"/>
              </a:rPr>
              <a:t>Given a network and error model </a:t>
            </a:r>
          </a:p>
          <a:p>
            <a:pPr marL="628650" lvl="1" indent="-225425">
              <a:spcBef>
                <a:spcPts val="600"/>
              </a:spcBef>
              <a:buFont typeface="Calibri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5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628650" lvl="1" indent="-225425">
              <a:spcBef>
                <a:spcPts val="600"/>
              </a:spcBef>
              <a:buFont typeface="Calibri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5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communication rates are feasible? (info theory)</a:t>
            </a:r>
          </a:p>
          <a:p>
            <a:pPr marL="628650" lvl="1" indent="-225425">
              <a:spcBef>
                <a:spcPts val="600"/>
              </a:spcBef>
              <a:buFont typeface="Calibri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5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to achieve with practical codes? (coding theory)</a:t>
            </a:r>
          </a:p>
          <a:p>
            <a:pPr marL="171450" indent="-225425">
              <a:spcBef>
                <a:spcPts val="600"/>
              </a:spcBef>
              <a:buFont typeface="Calibri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5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19672" y="1268760"/>
            <a:ext cx="5694769" cy="2796822"/>
            <a:chOff x="901077" y="2626653"/>
            <a:chExt cx="6587822" cy="3244718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483783" y="2877272"/>
              <a:ext cx="1049819" cy="4310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s2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6" name="AutoShape 9"/>
            <p:cNvCxnSpPr>
              <a:cxnSpLocks noChangeShapeType="1"/>
            </p:cNvCxnSpPr>
            <p:nvPr/>
          </p:nvCxnSpPr>
          <p:spPr bwMode="auto">
            <a:xfrm flipV="1">
              <a:off x="5410200" y="3218791"/>
              <a:ext cx="1143000" cy="533400"/>
            </a:xfrm>
            <a:prstGeom prst="straightConnector1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lg" len="lg"/>
            </a:ln>
            <a:effectLst/>
          </p:spPr>
        </p:cxn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>
              <a:off x="901077" y="5047591"/>
              <a:ext cx="2146924" cy="8237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</a:rPr>
                <a:t>unknown erroneous </a:t>
              </a: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links</a:t>
              </a: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6629400" y="3066391"/>
              <a:ext cx="533400" cy="3683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t</a:t>
              </a: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6732097" y="4785375"/>
              <a:ext cx="756802" cy="4310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t</a:t>
              </a:r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4160695" y="5299923"/>
              <a:ext cx="1905000" cy="4022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itchFamily="34" charset="0"/>
                </a:rPr>
                <a:t>network</a:t>
              </a:r>
            </a:p>
          </p:txBody>
        </p:sp>
        <p:sp>
          <p:nvSpPr>
            <p:cNvPr id="11" name="Cloud 10"/>
            <p:cNvSpPr/>
            <p:nvPr/>
          </p:nvSpPr>
          <p:spPr>
            <a:xfrm>
              <a:off x="3124200" y="2626653"/>
              <a:ext cx="3200400" cy="2725737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6553200" y="2913991"/>
              <a:ext cx="609600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705600" y="4666591"/>
              <a:ext cx="609600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2590800" y="2761591"/>
              <a:ext cx="609600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AutoShape 9"/>
            <p:cNvCxnSpPr>
              <a:cxnSpLocks noChangeShapeType="1"/>
              <a:endCxn id="13" idx="1"/>
            </p:cNvCxnSpPr>
            <p:nvPr/>
          </p:nvCxnSpPr>
          <p:spPr bwMode="auto">
            <a:xfrm flipV="1">
              <a:off x="5486400" y="4755865"/>
              <a:ext cx="1308474" cy="139326"/>
            </a:xfrm>
            <a:prstGeom prst="straightConnector1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lg" len="lg"/>
            </a:ln>
            <a:effectLst/>
          </p:spPr>
        </p:cxnSp>
        <p:cxnSp>
          <p:nvCxnSpPr>
            <p:cNvPr id="16" name="AutoShape 9"/>
            <p:cNvCxnSpPr>
              <a:cxnSpLocks noChangeShapeType="1"/>
            </p:cNvCxnSpPr>
            <p:nvPr/>
          </p:nvCxnSpPr>
          <p:spPr bwMode="auto">
            <a:xfrm>
              <a:off x="5054600" y="3206091"/>
              <a:ext cx="1498600" cy="12700"/>
            </a:xfrm>
            <a:prstGeom prst="straightConnector1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lg" len="lg"/>
            </a:ln>
            <a:effectLst/>
          </p:spPr>
        </p:cxnSp>
        <p:cxnSp>
          <p:nvCxnSpPr>
            <p:cNvPr id="17" name="AutoShape 9"/>
            <p:cNvCxnSpPr>
              <a:cxnSpLocks noChangeShapeType="1"/>
            </p:cNvCxnSpPr>
            <p:nvPr/>
          </p:nvCxnSpPr>
          <p:spPr bwMode="auto">
            <a:xfrm>
              <a:off x="6172200" y="4209391"/>
              <a:ext cx="622674" cy="546474"/>
            </a:xfrm>
            <a:prstGeom prst="straightConnector1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lg" len="lg"/>
            </a:ln>
            <a:effectLst/>
          </p:spPr>
        </p:cxnSp>
        <p:cxnSp>
          <p:nvCxnSpPr>
            <p:cNvPr id="18" name="AutoShape 9"/>
            <p:cNvCxnSpPr>
              <a:cxnSpLocks noChangeShapeType="1"/>
            </p:cNvCxnSpPr>
            <p:nvPr/>
          </p:nvCxnSpPr>
          <p:spPr bwMode="auto">
            <a:xfrm flipV="1">
              <a:off x="2057400" y="3752191"/>
              <a:ext cx="1600200" cy="381000"/>
            </a:xfrm>
            <a:prstGeom prst="straightConnector1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lg" len="lg"/>
            </a:ln>
            <a:effectLst/>
          </p:spPr>
        </p:cxnSp>
        <p:cxnSp>
          <p:nvCxnSpPr>
            <p:cNvPr id="19" name="AutoShape 9"/>
            <p:cNvCxnSpPr>
              <a:cxnSpLocks noChangeShapeType="1"/>
            </p:cNvCxnSpPr>
            <p:nvPr/>
          </p:nvCxnSpPr>
          <p:spPr bwMode="auto">
            <a:xfrm>
              <a:off x="5486400" y="4437991"/>
              <a:ext cx="1308474" cy="317874"/>
            </a:xfrm>
            <a:prstGeom prst="straightConnector1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lg" len="lg"/>
            </a:ln>
            <a:effectLst/>
          </p:spPr>
        </p:cxnSp>
        <p:cxnSp>
          <p:nvCxnSpPr>
            <p:cNvPr id="20" name="AutoShape 9"/>
            <p:cNvCxnSpPr>
              <a:cxnSpLocks noChangeShapeType="1"/>
            </p:cNvCxnSpPr>
            <p:nvPr/>
          </p:nvCxnSpPr>
          <p:spPr bwMode="auto">
            <a:xfrm flipV="1">
              <a:off x="3200400" y="3066391"/>
              <a:ext cx="1219200" cy="76200"/>
            </a:xfrm>
            <a:prstGeom prst="straightConnector1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lg" len="lg"/>
            </a:ln>
            <a:effectLst/>
          </p:spPr>
        </p:cxn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1317578" y="3866438"/>
              <a:ext cx="833003" cy="43100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</a:rPr>
                <a:t>   </a:t>
              </a:r>
              <a:r>
                <a:rPr lang="en-US" dirty="0" smtClean="0">
                  <a:solidFill>
                    <a:srgbClr val="000000"/>
                  </a:solidFill>
                  <a:latin typeface="Calibri" pitchFamily="34" charset="0"/>
                </a:rPr>
                <a:t>s1</a:t>
              </a:r>
              <a:endParaRPr lang="en-US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447800" y="3752191"/>
              <a:ext cx="609600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AutoShape 9"/>
            <p:cNvCxnSpPr>
              <a:cxnSpLocks noChangeShapeType="1"/>
            </p:cNvCxnSpPr>
            <p:nvPr/>
          </p:nvCxnSpPr>
          <p:spPr bwMode="auto">
            <a:xfrm>
              <a:off x="2057400" y="4133191"/>
              <a:ext cx="1308474" cy="317874"/>
            </a:xfrm>
            <a:prstGeom prst="straightConnector1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lg" len="lg"/>
            </a:ln>
            <a:effectLst/>
          </p:spPr>
        </p:cxnSp>
        <p:cxnSp>
          <p:nvCxnSpPr>
            <p:cNvPr id="24" name="AutoShape 9"/>
            <p:cNvCxnSpPr>
              <a:cxnSpLocks noChangeShapeType="1"/>
            </p:cNvCxnSpPr>
            <p:nvPr/>
          </p:nvCxnSpPr>
          <p:spPr bwMode="auto">
            <a:xfrm>
              <a:off x="3200400" y="3142591"/>
              <a:ext cx="1308474" cy="317874"/>
            </a:xfrm>
            <a:prstGeom prst="straightConnector1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lg" len="lg"/>
            </a:ln>
            <a:effectLst/>
          </p:spPr>
        </p:cxnSp>
        <p:cxnSp>
          <p:nvCxnSpPr>
            <p:cNvPr id="25" name="Curved Connector 24"/>
            <p:cNvCxnSpPr/>
            <p:nvPr/>
          </p:nvCxnSpPr>
          <p:spPr bwMode="auto">
            <a:xfrm flipV="1">
              <a:off x="2411760" y="4048558"/>
              <a:ext cx="2016224" cy="1368152"/>
            </a:xfrm>
            <a:prstGeom prst="curved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Curved Connector 25"/>
            <p:cNvCxnSpPr/>
            <p:nvPr/>
          </p:nvCxnSpPr>
          <p:spPr bwMode="auto">
            <a:xfrm flipV="1">
              <a:off x="2411760" y="4696630"/>
              <a:ext cx="2736304" cy="720080"/>
            </a:xfrm>
            <a:prstGeom prst="curvedConnector3">
              <a:avLst>
                <a:gd name="adj1" fmla="val 50434"/>
              </a:avLst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7" name="Group 68"/>
          <p:cNvGrpSpPr/>
          <p:nvPr/>
        </p:nvGrpSpPr>
        <p:grpSpPr>
          <a:xfrm>
            <a:off x="6372200" y="3861048"/>
            <a:ext cx="1915060" cy="2160240"/>
            <a:chOff x="747326" y="1227342"/>
            <a:chExt cx="2702789" cy="2854542"/>
          </a:xfrm>
        </p:grpSpPr>
        <p:grpSp>
          <p:nvGrpSpPr>
            <p:cNvPr id="28" name="Group 102"/>
            <p:cNvGrpSpPr/>
            <p:nvPr/>
          </p:nvGrpSpPr>
          <p:grpSpPr>
            <a:xfrm>
              <a:off x="1037890" y="1278320"/>
              <a:ext cx="2412225" cy="2803564"/>
              <a:chOff x="4270314" y="1600200"/>
              <a:chExt cx="2130486" cy="2198132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 rot="5400000" flipH="1" flipV="1">
                <a:off x="3543300" y="2628900"/>
                <a:ext cx="2058988" cy="158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4343400" y="3429000"/>
                <a:ext cx="2057400" cy="158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572000" y="2286000"/>
                <a:ext cx="2286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5600700" y="3314700"/>
                <a:ext cx="2286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6200000" flipH="1">
                <a:off x="4800600" y="2286000"/>
                <a:ext cx="914400" cy="9144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4248150" y="2876550"/>
                <a:ext cx="11049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4572000" y="3200400"/>
                <a:ext cx="11430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4270314" y="2133601"/>
                <a:ext cx="388039" cy="3826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270314" y="3009900"/>
                <a:ext cx="3016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562600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4</a:t>
                </a:r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724400" y="3429000"/>
                <a:ext cx="3016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769905" y="1239915"/>
              <a:ext cx="260717" cy="4880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47326" y="1227342"/>
              <a:ext cx="575096" cy="6100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r</a:t>
              </a:r>
              <a:r>
                <a:rPr lang="en-US" sz="2400" baseline="-25000" dirty="0" smtClean="0"/>
                <a:t>2</a:t>
              </a:r>
              <a:endParaRPr lang="en-US" sz="2400" baseline="-25000" dirty="0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8124956" y="554696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/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/>
          <p:cNvSpPr/>
          <p:nvPr/>
        </p:nvSpPr>
        <p:spPr>
          <a:xfrm>
            <a:off x="6246011" y="1268760"/>
            <a:ext cx="2098913" cy="2056680"/>
          </a:xfrm>
          <a:prstGeom prst="cloud">
            <a:avLst/>
          </a:prstGeom>
          <a:solidFill>
            <a:srgbClr val="9933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Multiple-source multicast, uniform </a:t>
            </a:r>
            <a:br>
              <a:rPr lang="en-US" dirty="0" smtClean="0"/>
            </a:b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/>
              <a:t>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363272" cy="3672408"/>
          </a:xfrm>
        </p:spPr>
        <p:txBody>
          <a:bodyPr>
            <a:normAutofit/>
          </a:bodyPr>
          <a:lstStyle/>
          <a:p>
            <a:r>
              <a:rPr lang="en-US" sz="2300" dirty="0" smtClean="0"/>
              <a:t>Sources with independent information</a:t>
            </a:r>
          </a:p>
          <a:p>
            <a:r>
              <a:rPr lang="en-US" sz="2300" dirty="0" smtClean="0"/>
              <a:t>We could partition network capacity among different sources…</a:t>
            </a:r>
          </a:p>
          <a:p>
            <a:r>
              <a:rPr lang="en-US" sz="2300" dirty="0" smtClean="0"/>
              <a:t>But could rate be improved by coding across different sources? To what extent can different sources share network capacity?</a:t>
            </a:r>
          </a:p>
          <a:p>
            <a:r>
              <a:rPr lang="en-US" sz="2300" dirty="0" smtClean="0"/>
              <a:t>Challenge: owing to the need for coding across sources in the network and independent encoding at sources, straightforward extensions of single-source codes are suboptimal</a:t>
            </a:r>
          </a:p>
          <a:p>
            <a:r>
              <a:rPr lang="en-US" sz="2300" dirty="0" smtClean="0"/>
              <a:t>Related work: code construction in (</a:t>
            </a:r>
            <a:r>
              <a:rPr lang="en-US" sz="2300" dirty="0" err="1" smtClean="0"/>
              <a:t>Jafari</a:t>
            </a:r>
            <a:r>
              <a:rPr lang="en-US" sz="2300" dirty="0" smtClean="0"/>
              <a:t>, Fragouli &amp; Diggavi 08) achieves capacity for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C1+C2=C</a:t>
            </a:r>
          </a:p>
          <a:p>
            <a:endParaRPr lang="en-US" sz="2300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826007" y="1457862"/>
            <a:ext cx="688501" cy="325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s2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8557315" y="2567460"/>
            <a:ext cx="496332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t</a:t>
            </a:r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39937" y="2477832"/>
            <a:ext cx="399793" cy="45996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5896192" y="1370576"/>
            <a:ext cx="399793" cy="45996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AutoShape 9"/>
          <p:cNvCxnSpPr>
            <a:cxnSpLocks noChangeShapeType="1"/>
            <a:endCxn id="13" idx="1"/>
          </p:cNvCxnSpPr>
          <p:nvPr/>
        </p:nvCxnSpPr>
        <p:spPr bwMode="auto">
          <a:xfrm flipV="1">
            <a:off x="7740352" y="2545193"/>
            <a:ext cx="858134" cy="105127"/>
          </a:xfrm>
          <a:prstGeom prst="straightConnector1">
            <a:avLst/>
          </a:prstGeom>
          <a:noFill/>
          <a:ln w="22320">
            <a:solidFill>
              <a:srgbClr val="000000"/>
            </a:solidFill>
            <a:miter lim="800000"/>
            <a:headEnd/>
            <a:tailEnd type="triangle" w="lg" len="lg"/>
          </a:ln>
          <a:effectLst/>
        </p:spPr>
      </p:cxnSp>
      <p:cxnSp>
        <p:nvCxnSpPr>
          <p:cNvPr id="17" name="AutoShape 9"/>
          <p:cNvCxnSpPr>
            <a:cxnSpLocks noChangeShapeType="1"/>
          </p:cNvCxnSpPr>
          <p:nvPr/>
        </p:nvCxnSpPr>
        <p:spPr bwMode="auto">
          <a:xfrm>
            <a:off x="8190119" y="2132856"/>
            <a:ext cx="408367" cy="412337"/>
          </a:xfrm>
          <a:prstGeom prst="straightConnector1">
            <a:avLst/>
          </a:prstGeom>
          <a:noFill/>
          <a:ln w="22320">
            <a:solidFill>
              <a:srgbClr val="000000"/>
            </a:solidFill>
            <a:miter lim="800000"/>
            <a:headEnd/>
            <a:tailEnd type="triangle" w="lg" len="lg"/>
          </a:ln>
          <a:effectLst/>
        </p:spPr>
      </p:cxnSp>
      <p:cxnSp>
        <p:nvCxnSpPr>
          <p:cNvPr id="18" name="AutoShape 9"/>
          <p:cNvCxnSpPr>
            <a:cxnSpLocks noChangeShapeType="1"/>
          </p:cNvCxnSpPr>
          <p:nvPr/>
        </p:nvCxnSpPr>
        <p:spPr bwMode="auto">
          <a:xfrm flipV="1">
            <a:off x="5546373" y="2325607"/>
            <a:ext cx="1049456" cy="287480"/>
          </a:xfrm>
          <a:prstGeom prst="straightConnector1">
            <a:avLst/>
          </a:prstGeom>
          <a:noFill/>
          <a:ln w="22320">
            <a:solidFill>
              <a:srgbClr val="C00000"/>
            </a:solidFill>
            <a:miter lim="800000"/>
            <a:headEnd/>
            <a:tailEnd type="triangle" w="lg" len="lg"/>
          </a:ln>
          <a:effectLst/>
        </p:spPr>
      </p:cxnSp>
      <p:cxnSp>
        <p:nvCxnSpPr>
          <p:cNvPr id="19" name="AutoShape 9"/>
          <p:cNvCxnSpPr>
            <a:cxnSpLocks noChangeShapeType="1"/>
          </p:cNvCxnSpPr>
          <p:nvPr/>
        </p:nvCxnSpPr>
        <p:spPr bwMode="auto">
          <a:xfrm>
            <a:off x="7740352" y="2305344"/>
            <a:ext cx="858134" cy="239849"/>
          </a:xfrm>
          <a:prstGeom prst="straightConnector1">
            <a:avLst/>
          </a:prstGeom>
          <a:noFill/>
          <a:ln w="22320">
            <a:solidFill>
              <a:srgbClr val="000000"/>
            </a:solidFill>
            <a:miter lim="800000"/>
            <a:headEnd/>
            <a:tailEnd type="triangle" w="lg" len="lg"/>
          </a:ln>
          <a:effectLst/>
        </p:spPr>
      </p:cxnSp>
      <p:cxnSp>
        <p:nvCxnSpPr>
          <p:cNvPr id="20" name="AutoShape 9"/>
          <p:cNvCxnSpPr>
            <a:cxnSpLocks noChangeShapeType="1"/>
          </p:cNvCxnSpPr>
          <p:nvPr/>
        </p:nvCxnSpPr>
        <p:spPr bwMode="auto">
          <a:xfrm flipV="1">
            <a:off x="6295985" y="1600560"/>
            <a:ext cx="799586" cy="57496"/>
          </a:xfrm>
          <a:prstGeom prst="straightConnector1">
            <a:avLst/>
          </a:prstGeom>
          <a:noFill/>
          <a:ln w="22320">
            <a:solidFill>
              <a:srgbClr val="0000FF"/>
            </a:solidFill>
            <a:miter lim="800000"/>
            <a:headEnd/>
            <a:tailEnd type="triangle" w="lg" len="lg"/>
          </a:ln>
          <a:effectLst/>
        </p:spPr>
      </p:cxn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061177" y="2411811"/>
            <a:ext cx="546307" cy="3252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s1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46580" y="2325607"/>
            <a:ext cx="399793" cy="4599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AutoShape 9"/>
          <p:cNvCxnSpPr>
            <a:cxnSpLocks noChangeShapeType="1"/>
          </p:cNvCxnSpPr>
          <p:nvPr/>
        </p:nvCxnSpPr>
        <p:spPr bwMode="auto">
          <a:xfrm>
            <a:off x="5546373" y="2613087"/>
            <a:ext cx="858134" cy="239849"/>
          </a:xfrm>
          <a:prstGeom prst="straightConnector1">
            <a:avLst/>
          </a:prstGeom>
          <a:noFill/>
          <a:ln w="22320">
            <a:solidFill>
              <a:srgbClr val="C00000"/>
            </a:solidFill>
            <a:miter lim="800000"/>
            <a:headEnd/>
            <a:tailEnd type="triangle" w="lg" len="lg"/>
          </a:ln>
          <a:effectLst/>
        </p:spPr>
      </p:cxnSp>
      <p:cxnSp>
        <p:nvCxnSpPr>
          <p:cNvPr id="24" name="AutoShape 9"/>
          <p:cNvCxnSpPr>
            <a:cxnSpLocks noChangeShapeType="1"/>
          </p:cNvCxnSpPr>
          <p:nvPr/>
        </p:nvCxnSpPr>
        <p:spPr bwMode="auto">
          <a:xfrm>
            <a:off x="6295985" y="1658056"/>
            <a:ext cx="858134" cy="239849"/>
          </a:xfrm>
          <a:prstGeom prst="straightConnector1">
            <a:avLst/>
          </a:prstGeom>
          <a:noFill/>
          <a:ln w="22320">
            <a:solidFill>
              <a:srgbClr val="0000FF"/>
            </a:solidFill>
            <a:miter lim="800000"/>
            <a:headEnd/>
            <a:tailEnd type="triangle" w="lg" len="lg"/>
          </a:ln>
          <a:effectLst/>
        </p:spPr>
      </p:cxn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57200" y="1893082"/>
            <a:ext cx="47628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pitchFamily="34" charset="0"/>
              <a:buChar char="−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r>
              <a:rPr lang="en-US" sz="2300" smtClean="0"/>
              <a:t>Coherent (known topology) and noncoherent (unknown topology) cases</a:t>
            </a:r>
            <a:endParaRPr lang="en-US" sz="23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Capacity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024"/>
            <a:ext cx="8363272" cy="51453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Theorem</a:t>
            </a:r>
            <a:r>
              <a:rPr lang="en-US" i="1" dirty="0" smtClean="0"/>
              <a:t>: The coherent and non-coherent capacity region under any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dirty="0" smtClean="0"/>
              <a:t> link errors is given by the cut set bounds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endParaRPr lang="en-US" i="1" dirty="0" smtClean="0"/>
          </a:p>
          <a:p>
            <a:pPr lvl="1">
              <a:lnSpc>
                <a:spcPct val="90000"/>
              </a:lnSpc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dirty="0" smtClean="0"/>
              <a:t> </a:t>
            </a:r>
            <a:r>
              <a:rPr lang="en-US" dirty="0" smtClean="0"/>
              <a:t>= set of source nodes</a:t>
            </a:r>
          </a:p>
          <a:p>
            <a:pPr lvl="1">
              <a:lnSpc>
                <a:spcPct val="90000"/>
              </a:lnSpc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baseline="-25000" dirty="0" smtClean="0"/>
              <a:t> </a:t>
            </a:r>
            <a:r>
              <a:rPr lang="en-US" dirty="0" smtClean="0"/>
              <a:t>= min cut capacity between sources in subset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/>
              <a:t>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i="1" dirty="0" smtClean="0"/>
              <a:t> </a:t>
            </a:r>
            <a:r>
              <a:rPr lang="en-US" dirty="0" smtClean="0"/>
              <a:t>and each sink</a:t>
            </a:r>
          </a:p>
          <a:p>
            <a:pPr lvl="1">
              <a:lnSpc>
                <a:spcPct val="90000"/>
              </a:lnSpc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= rate from the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30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baseline="30000" dirty="0" smtClean="0"/>
              <a:t> </a:t>
            </a:r>
            <a:r>
              <a:rPr lang="en-US" dirty="0" smtClean="0"/>
              <a:t>source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Redundant capacity can be fully shared via coding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</p:txBody>
      </p:sp>
      <p:graphicFrame>
        <p:nvGraphicFramePr>
          <p:cNvPr id="1026" name="Object 69"/>
          <p:cNvGraphicFramePr>
            <a:graphicFrameLocks noChangeAspect="1"/>
          </p:cNvGraphicFramePr>
          <p:nvPr/>
        </p:nvGraphicFramePr>
        <p:xfrm>
          <a:off x="996665" y="2531368"/>
          <a:ext cx="2927263" cy="681608"/>
        </p:xfrm>
        <a:graphic>
          <a:graphicData uri="http://schemas.openxmlformats.org/presentationml/2006/ole">
            <p:oleObj spid="_x0000_s745484" name="Equation" r:id="rId4" imgW="1473200" imgH="3429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Capacity-achieving non-coherent code </a:t>
            </a:r>
            <a:r>
              <a:rPr lang="en-US" dirty="0" smtClean="0"/>
              <a:t>constructions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Probabilistic construction</a:t>
            </a:r>
          </a:p>
          <a:p>
            <a:pPr lvl="1"/>
            <a:r>
              <a:rPr lang="en-US" dirty="0" smtClean="0"/>
              <a:t>Joint decoding of sources, using injection distance metric </a:t>
            </a:r>
          </a:p>
          <a:p>
            <a:pPr lvl="1"/>
            <a:r>
              <a:rPr lang="en-US" dirty="0" smtClean="0"/>
              <a:t>Subspace distance metric used in single-source case </a:t>
            </a:r>
            <a:r>
              <a:rPr lang="en-US" dirty="0" smtClean="0">
                <a:solidFill>
                  <a:srgbClr val="000000"/>
                </a:solidFill>
                <a:cs typeface="Calibri" pitchFamily="34" charset="0"/>
              </a:rPr>
              <a:t>is insufficient in multi-source case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Lifted </a:t>
            </a:r>
            <a:r>
              <a:rPr lang="en-US" dirty="0" err="1" smtClean="0"/>
              <a:t>Gabidulin</a:t>
            </a:r>
            <a:r>
              <a:rPr lang="en-US" dirty="0" smtClean="0"/>
              <a:t> rank metric codes over nested fields  </a:t>
            </a:r>
          </a:p>
          <a:p>
            <a:pPr lvl="1"/>
            <a:r>
              <a:rPr lang="en-US" dirty="0" smtClean="0"/>
              <a:t>Successive decoding of sources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Linear transformation to separate out other sources’ interference increases the field size of errors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Sources </a:t>
            </a:r>
            <a:r>
              <a:rPr lang="en-US" smtClean="0">
                <a:cs typeface="Times New Roman" pitchFamily="18" charset="0"/>
              </a:rPr>
              <a:t>encode over </a:t>
            </a:r>
            <a:r>
              <a:rPr lang="en-US" dirty="0" smtClean="0">
                <a:cs typeface="Times New Roman" pitchFamily="18" charset="0"/>
              </a:rPr>
              <a:t>nested extension fields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71600"/>
          </a:xfrm>
        </p:spPr>
        <p:txBody>
          <a:bodyPr/>
          <a:lstStyle/>
          <a:p>
            <a:r>
              <a:rPr lang="en-US" dirty="0" smtClean="0"/>
              <a:t>An application: key distribution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38862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Robust distribution of keys from a pool (or other decentralized data)</a:t>
            </a:r>
          </a:p>
          <a:p>
            <a:r>
              <a:rPr lang="en-US" sz="2400" dirty="0" smtClean="0"/>
              <a:t>Nodes hold subsets of keys, some pre-distributed</a:t>
            </a:r>
          </a:p>
          <a:p>
            <a:r>
              <a:rPr lang="en-US" sz="2400" dirty="0" smtClean="0"/>
              <a:t>Further exchange of keys among nodes</a:t>
            </a:r>
          </a:p>
          <a:p>
            <a:r>
              <a:rPr lang="en-US" sz="2400" dirty="0" smtClean="0"/>
              <a:t>Want to protect against some number of corrupted nodes</a:t>
            </a:r>
          </a:p>
          <a:p>
            <a:r>
              <a:rPr lang="en-US" sz="2400" dirty="0" smtClean="0"/>
              <a:t>Questions: </a:t>
            </a:r>
          </a:p>
          <a:p>
            <a:pPr lvl="1"/>
            <a:r>
              <a:rPr lang="en-US" sz="2400" dirty="0" smtClean="0"/>
              <a:t>How many redundant transmissions are needed?</a:t>
            </a:r>
          </a:p>
          <a:p>
            <a:pPr lvl="1"/>
            <a:r>
              <a:rPr lang="en-US" sz="2400" dirty="0" smtClean="0"/>
              <a:t>Can coding help?</a:t>
            </a:r>
          </a:p>
          <a:p>
            <a:pPr lvl="1"/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grpSp>
        <p:nvGrpSpPr>
          <p:cNvPr id="5" name="Group 90"/>
          <p:cNvGrpSpPr/>
          <p:nvPr/>
        </p:nvGrpSpPr>
        <p:grpSpPr>
          <a:xfrm>
            <a:off x="1691680" y="1412776"/>
            <a:ext cx="6048672" cy="1195982"/>
            <a:chOff x="1219200" y="5334000"/>
            <a:chExt cx="6553200" cy="1406229"/>
          </a:xfrm>
        </p:grpSpPr>
        <p:sp>
          <p:nvSpPr>
            <p:cNvPr id="93" name="Oval 92"/>
            <p:cNvSpPr/>
            <p:nvPr/>
          </p:nvSpPr>
          <p:spPr>
            <a:xfrm>
              <a:off x="12192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V1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19050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5908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35052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V4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41910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V5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48768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V6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57150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V7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64008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V8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70866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V9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02" name="Straight Arrow Connector 101"/>
            <p:cNvCxnSpPr>
              <a:endCxn id="111" idx="2"/>
            </p:cNvCxnSpPr>
            <p:nvPr/>
          </p:nvCxnSpPr>
          <p:spPr>
            <a:xfrm rot="5400000" flipH="1">
              <a:off x="2553075" y="5066911"/>
              <a:ext cx="644243" cy="2702392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endCxn id="112" idx="2"/>
            </p:cNvCxnSpPr>
            <p:nvPr/>
          </p:nvCxnSpPr>
          <p:spPr>
            <a:xfrm rot="5400000" flipH="1">
              <a:off x="2895976" y="5409812"/>
              <a:ext cx="644243" cy="2016591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endCxn id="113" idx="2"/>
            </p:cNvCxnSpPr>
            <p:nvPr/>
          </p:nvCxnSpPr>
          <p:spPr>
            <a:xfrm rot="5400000" flipH="1">
              <a:off x="3238875" y="5752711"/>
              <a:ext cx="644243" cy="1330792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133" idx="0"/>
              <a:endCxn id="114" idx="2"/>
            </p:cNvCxnSpPr>
            <p:nvPr/>
          </p:nvCxnSpPr>
          <p:spPr>
            <a:xfrm flipH="1" flipV="1">
              <a:off x="3810001" y="6096001"/>
              <a:ext cx="676728" cy="59267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133" idx="0"/>
              <a:endCxn id="115" idx="2"/>
            </p:cNvCxnSpPr>
            <p:nvPr/>
          </p:nvCxnSpPr>
          <p:spPr>
            <a:xfrm flipV="1">
              <a:off x="4486729" y="6096001"/>
              <a:ext cx="9071" cy="59267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endCxn id="116" idx="2"/>
            </p:cNvCxnSpPr>
            <p:nvPr/>
          </p:nvCxnSpPr>
          <p:spPr>
            <a:xfrm flipV="1">
              <a:off x="4651829" y="6096004"/>
              <a:ext cx="605971" cy="592665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endCxn id="117" idx="2"/>
            </p:cNvCxnSpPr>
            <p:nvPr/>
          </p:nvCxnSpPr>
          <p:spPr>
            <a:xfrm rot="5400000" flipH="1" flipV="1">
              <a:off x="5108483" y="5752709"/>
              <a:ext cx="644243" cy="1330793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endCxn id="118" idx="2"/>
            </p:cNvCxnSpPr>
            <p:nvPr/>
          </p:nvCxnSpPr>
          <p:spPr>
            <a:xfrm rot="5400000" flipH="1" flipV="1">
              <a:off x="5451382" y="5409809"/>
              <a:ext cx="644243" cy="2016593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endCxn id="119" idx="2"/>
            </p:cNvCxnSpPr>
            <p:nvPr/>
          </p:nvCxnSpPr>
          <p:spPr>
            <a:xfrm rot="5400000" flipH="1" flipV="1">
              <a:off x="5794282" y="5066908"/>
              <a:ext cx="644243" cy="270239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1219200" y="5867400"/>
              <a:ext cx="609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k</a:t>
              </a:r>
              <a:r>
                <a:rPr lang="en-US" sz="1100" dirty="0" smtClean="0">
                  <a:solidFill>
                    <a:schemeClr val="tx1"/>
                  </a:solidFill>
                </a:rPr>
                <a:t>1, k2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905000" y="5867400"/>
              <a:ext cx="609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k</a:t>
              </a:r>
              <a:r>
                <a:rPr lang="en-US" sz="1100" dirty="0" smtClean="0">
                  <a:solidFill>
                    <a:schemeClr val="tx1"/>
                  </a:solidFill>
                </a:rPr>
                <a:t>1, k2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590800" y="5867400"/>
              <a:ext cx="609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k</a:t>
              </a:r>
              <a:r>
                <a:rPr lang="en-US" sz="1100" dirty="0" smtClean="0">
                  <a:solidFill>
                    <a:schemeClr val="tx1"/>
                  </a:solidFill>
                </a:rPr>
                <a:t>1, k2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505200" y="5867400"/>
              <a:ext cx="609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k</a:t>
              </a:r>
              <a:r>
                <a:rPr lang="en-US" sz="1100" dirty="0" smtClean="0">
                  <a:solidFill>
                    <a:schemeClr val="tx1"/>
                  </a:solidFill>
                </a:rPr>
                <a:t>1, k3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191000" y="5867400"/>
              <a:ext cx="609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k</a:t>
              </a:r>
              <a:r>
                <a:rPr lang="en-US" sz="1100" dirty="0" smtClean="0">
                  <a:solidFill>
                    <a:schemeClr val="tx1"/>
                  </a:solidFill>
                </a:rPr>
                <a:t>1, k3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953000" y="5867400"/>
              <a:ext cx="609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k</a:t>
              </a:r>
              <a:r>
                <a:rPr lang="en-US" sz="1100" dirty="0" smtClean="0">
                  <a:solidFill>
                    <a:schemeClr val="tx1"/>
                  </a:solidFill>
                </a:rPr>
                <a:t>1, k3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791200" y="5867400"/>
              <a:ext cx="609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k2, k3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477000" y="5867400"/>
              <a:ext cx="609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k2, k3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162800" y="5867400"/>
              <a:ext cx="609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k2, k3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3" name="Oval 132"/>
          <p:cNvSpPr/>
          <p:nvPr/>
        </p:nvSpPr>
        <p:spPr>
          <a:xfrm>
            <a:off x="4355976" y="2564908"/>
            <a:ext cx="703334" cy="38884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55070" y="2570470"/>
            <a:ext cx="14342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>
                <a:latin typeface="Calibri" pitchFamily="34" charset="0"/>
              </a:rPr>
              <a:t>wants k1, k2, k3</a:t>
            </a:r>
            <a:endParaRPr lang="en-US" sz="15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71600"/>
          </a:xfrm>
        </p:spPr>
        <p:txBody>
          <a:bodyPr/>
          <a:lstStyle/>
          <a:p>
            <a:r>
              <a:rPr lang="en-US" dirty="0" smtClean="0"/>
              <a:t>An application: key distribution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38862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Problem is equivalent to multi-source network error correction</a:t>
            </a:r>
          </a:p>
          <a:p>
            <a:endParaRPr lang="en-US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sz="2400" dirty="0" smtClean="0"/>
          </a:p>
          <a:p>
            <a:r>
              <a:rPr lang="en-US" dirty="0" smtClean="0"/>
              <a:t>Coding across keys strictly outperforms forwarding in general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grpSp>
        <p:nvGrpSpPr>
          <p:cNvPr id="4" name="Group 61"/>
          <p:cNvGrpSpPr/>
          <p:nvPr/>
        </p:nvGrpSpPr>
        <p:grpSpPr>
          <a:xfrm>
            <a:off x="1691680" y="3573016"/>
            <a:ext cx="5978339" cy="1684998"/>
            <a:chOff x="1219200" y="3809991"/>
            <a:chExt cx="6477000" cy="1981209"/>
          </a:xfrm>
        </p:grpSpPr>
        <p:sp>
          <p:nvSpPr>
            <p:cNvPr id="63" name="Oval 62"/>
            <p:cNvSpPr/>
            <p:nvPr/>
          </p:nvSpPr>
          <p:spPr>
            <a:xfrm>
              <a:off x="4114800" y="3809991"/>
              <a:ext cx="762000" cy="457199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S2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12192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V1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9050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25908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5052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V4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41910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V5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48768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V6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57150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V7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64008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V8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7086600" y="5333989"/>
              <a:ext cx="609600" cy="45719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V9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73" name="Straight Arrow Connector 72"/>
            <p:cNvCxnSpPr/>
            <p:nvPr/>
          </p:nvCxnSpPr>
          <p:spPr>
            <a:xfrm rot="5400000">
              <a:off x="2308320" y="3364339"/>
              <a:ext cx="1133753" cy="2702392"/>
            </a:xfrm>
            <a:prstGeom prst="straightConnector1">
              <a:avLst/>
            </a:prstGeom>
            <a:ln>
              <a:headEnd type="triangle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63" idx="3"/>
              <a:endCxn id="65" idx="0"/>
            </p:cNvCxnSpPr>
            <p:nvPr/>
          </p:nvCxnSpPr>
          <p:spPr>
            <a:xfrm rot="5400000">
              <a:off x="2651220" y="3758816"/>
              <a:ext cx="1133753" cy="2016592"/>
            </a:xfrm>
            <a:prstGeom prst="straightConnector1">
              <a:avLst/>
            </a:prstGeom>
            <a:ln>
              <a:headEnd type="triangle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3" idx="3"/>
              <a:endCxn id="66" idx="0"/>
            </p:cNvCxnSpPr>
            <p:nvPr/>
          </p:nvCxnSpPr>
          <p:spPr>
            <a:xfrm rot="5400000">
              <a:off x="2994120" y="4101717"/>
              <a:ext cx="1133753" cy="1330792"/>
            </a:xfrm>
            <a:prstGeom prst="straightConnector1">
              <a:avLst/>
            </a:prstGeom>
            <a:ln>
              <a:headEnd type="triangle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63" idx="5"/>
              <a:endCxn id="70" idx="0"/>
            </p:cNvCxnSpPr>
            <p:nvPr/>
          </p:nvCxnSpPr>
          <p:spPr>
            <a:xfrm rot="16200000" flipH="1">
              <a:off x="4825628" y="4139816"/>
              <a:ext cx="1133753" cy="1254593"/>
            </a:xfrm>
            <a:prstGeom prst="straightConnector1">
              <a:avLst/>
            </a:prstGeom>
            <a:ln>
              <a:headEnd type="triangle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63" idx="5"/>
              <a:endCxn id="71" idx="0"/>
            </p:cNvCxnSpPr>
            <p:nvPr/>
          </p:nvCxnSpPr>
          <p:spPr>
            <a:xfrm rot="16200000" flipH="1">
              <a:off x="5168528" y="3796917"/>
              <a:ext cx="1133753" cy="1940392"/>
            </a:xfrm>
            <a:prstGeom prst="straightConnector1">
              <a:avLst/>
            </a:prstGeom>
            <a:ln>
              <a:headEnd type="triangle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4876800" y="4267191"/>
              <a:ext cx="2514600" cy="1066798"/>
            </a:xfrm>
            <a:prstGeom prst="straightConnector1">
              <a:avLst/>
            </a:prstGeom>
            <a:ln>
              <a:headEnd type="triangle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90"/>
          <p:cNvGrpSpPr/>
          <p:nvPr/>
        </p:nvGrpSpPr>
        <p:grpSpPr>
          <a:xfrm>
            <a:off x="1691680" y="1412776"/>
            <a:ext cx="6048672" cy="1195982"/>
            <a:chOff x="1219200" y="5334000"/>
            <a:chExt cx="6553200" cy="1406229"/>
          </a:xfrm>
        </p:grpSpPr>
        <p:sp>
          <p:nvSpPr>
            <p:cNvPr id="93" name="Oval 92"/>
            <p:cNvSpPr/>
            <p:nvPr/>
          </p:nvSpPr>
          <p:spPr>
            <a:xfrm>
              <a:off x="12192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V1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19050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25908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35052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V4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41910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V5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48768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V6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57150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V7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64008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V8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7086600" y="5334000"/>
              <a:ext cx="6096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V9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02" name="Straight Arrow Connector 101"/>
            <p:cNvCxnSpPr>
              <a:endCxn id="111" idx="2"/>
            </p:cNvCxnSpPr>
            <p:nvPr/>
          </p:nvCxnSpPr>
          <p:spPr>
            <a:xfrm rot="5400000" flipH="1">
              <a:off x="2553075" y="5066911"/>
              <a:ext cx="644243" cy="2702392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endCxn id="112" idx="2"/>
            </p:cNvCxnSpPr>
            <p:nvPr/>
          </p:nvCxnSpPr>
          <p:spPr>
            <a:xfrm rot="5400000" flipH="1">
              <a:off x="2895976" y="5409812"/>
              <a:ext cx="644243" cy="2016591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endCxn id="113" idx="2"/>
            </p:cNvCxnSpPr>
            <p:nvPr/>
          </p:nvCxnSpPr>
          <p:spPr>
            <a:xfrm rot="5400000" flipH="1">
              <a:off x="3238875" y="5752711"/>
              <a:ext cx="644243" cy="1330792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133" idx="0"/>
              <a:endCxn id="114" idx="2"/>
            </p:cNvCxnSpPr>
            <p:nvPr/>
          </p:nvCxnSpPr>
          <p:spPr>
            <a:xfrm flipH="1" flipV="1">
              <a:off x="3810001" y="6096001"/>
              <a:ext cx="676728" cy="59267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133" idx="0"/>
              <a:endCxn id="115" idx="2"/>
            </p:cNvCxnSpPr>
            <p:nvPr/>
          </p:nvCxnSpPr>
          <p:spPr>
            <a:xfrm flipV="1">
              <a:off x="4486729" y="6096001"/>
              <a:ext cx="9071" cy="59267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endCxn id="116" idx="2"/>
            </p:cNvCxnSpPr>
            <p:nvPr/>
          </p:nvCxnSpPr>
          <p:spPr>
            <a:xfrm flipV="1">
              <a:off x="4651829" y="6096004"/>
              <a:ext cx="605971" cy="592665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endCxn id="117" idx="2"/>
            </p:cNvCxnSpPr>
            <p:nvPr/>
          </p:nvCxnSpPr>
          <p:spPr>
            <a:xfrm rot="5400000" flipH="1" flipV="1">
              <a:off x="5108483" y="5752709"/>
              <a:ext cx="644243" cy="1330793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endCxn id="118" idx="2"/>
            </p:cNvCxnSpPr>
            <p:nvPr/>
          </p:nvCxnSpPr>
          <p:spPr>
            <a:xfrm rot="5400000" flipH="1" flipV="1">
              <a:off x="5451382" y="5409809"/>
              <a:ext cx="644243" cy="2016593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endCxn id="119" idx="2"/>
            </p:cNvCxnSpPr>
            <p:nvPr/>
          </p:nvCxnSpPr>
          <p:spPr>
            <a:xfrm rot="5400000" flipH="1" flipV="1">
              <a:off x="5794282" y="5066908"/>
              <a:ext cx="644243" cy="270239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1219200" y="5867400"/>
              <a:ext cx="609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k</a:t>
              </a:r>
              <a:r>
                <a:rPr lang="en-US" sz="1100" dirty="0" smtClean="0">
                  <a:solidFill>
                    <a:schemeClr val="tx1"/>
                  </a:solidFill>
                </a:rPr>
                <a:t>1, k2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905000" y="5867400"/>
              <a:ext cx="609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k</a:t>
              </a:r>
              <a:r>
                <a:rPr lang="en-US" sz="1100" dirty="0" smtClean="0">
                  <a:solidFill>
                    <a:schemeClr val="tx1"/>
                  </a:solidFill>
                </a:rPr>
                <a:t>1, k2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590800" y="5867400"/>
              <a:ext cx="609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k</a:t>
              </a:r>
              <a:r>
                <a:rPr lang="en-US" sz="1100" dirty="0" smtClean="0">
                  <a:solidFill>
                    <a:schemeClr val="tx1"/>
                  </a:solidFill>
                </a:rPr>
                <a:t>1, k2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505200" y="5867400"/>
              <a:ext cx="609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k</a:t>
              </a:r>
              <a:r>
                <a:rPr lang="en-US" sz="1100" dirty="0" smtClean="0">
                  <a:solidFill>
                    <a:schemeClr val="tx1"/>
                  </a:solidFill>
                </a:rPr>
                <a:t>1, k3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191000" y="5867400"/>
              <a:ext cx="609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k</a:t>
              </a:r>
              <a:r>
                <a:rPr lang="en-US" sz="1100" dirty="0" smtClean="0">
                  <a:solidFill>
                    <a:schemeClr val="tx1"/>
                  </a:solidFill>
                </a:rPr>
                <a:t>1, k3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953000" y="5867400"/>
              <a:ext cx="609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k</a:t>
              </a:r>
              <a:r>
                <a:rPr lang="en-US" sz="1100" dirty="0" smtClean="0">
                  <a:solidFill>
                    <a:schemeClr val="tx1"/>
                  </a:solidFill>
                </a:rPr>
                <a:t>1, k3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791200" y="5867400"/>
              <a:ext cx="609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k2, k3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6477000" y="5867400"/>
              <a:ext cx="609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k2, k3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162800" y="5867400"/>
              <a:ext cx="609600" cy="22860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k2, k3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3" name="Oval 132"/>
          <p:cNvSpPr/>
          <p:nvPr/>
        </p:nvSpPr>
        <p:spPr>
          <a:xfrm>
            <a:off x="4355976" y="2564908"/>
            <a:ext cx="703334" cy="38884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2858880" y="3573017"/>
            <a:ext cx="703334" cy="38884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S1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49" name="Straight Arrow Connector 148"/>
          <p:cNvCxnSpPr>
            <a:stCxn id="146" idx="3"/>
          </p:cNvCxnSpPr>
          <p:nvPr/>
        </p:nvCxnSpPr>
        <p:spPr>
          <a:xfrm rot="5400000">
            <a:off x="1985325" y="3892605"/>
            <a:ext cx="964246" cy="988867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146" idx="4"/>
          </p:cNvCxnSpPr>
          <p:nvPr/>
        </p:nvCxnSpPr>
        <p:spPr>
          <a:xfrm rot="5400000">
            <a:off x="2440396" y="4099010"/>
            <a:ext cx="907301" cy="633001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146" idx="4"/>
          </p:cNvCxnSpPr>
          <p:nvPr/>
        </p:nvCxnSpPr>
        <p:spPr>
          <a:xfrm rot="5400000">
            <a:off x="2756897" y="4415453"/>
            <a:ext cx="907301" cy="1466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46" idx="4"/>
          </p:cNvCxnSpPr>
          <p:nvPr/>
        </p:nvCxnSpPr>
        <p:spPr>
          <a:xfrm rot="16200000" flipH="1">
            <a:off x="3073397" y="4099010"/>
            <a:ext cx="907301" cy="633001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46" idx="5"/>
          </p:cNvCxnSpPr>
          <p:nvPr/>
        </p:nvCxnSpPr>
        <p:spPr>
          <a:xfrm rot="16200000" flipH="1">
            <a:off x="3556092" y="3808037"/>
            <a:ext cx="964245" cy="1158002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46" idx="5"/>
          </p:cNvCxnSpPr>
          <p:nvPr/>
        </p:nvCxnSpPr>
        <p:spPr>
          <a:xfrm rot="16200000" flipH="1">
            <a:off x="3872592" y="3491537"/>
            <a:ext cx="964245" cy="1791002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6" name="Oval 155"/>
          <p:cNvSpPr/>
          <p:nvPr/>
        </p:nvSpPr>
        <p:spPr>
          <a:xfrm>
            <a:off x="5724128" y="3573017"/>
            <a:ext cx="703334" cy="38884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S3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58" name="Straight Arrow Connector 157"/>
          <p:cNvCxnSpPr>
            <a:stCxn id="156" idx="3"/>
          </p:cNvCxnSpPr>
          <p:nvPr/>
        </p:nvCxnSpPr>
        <p:spPr>
          <a:xfrm rot="5400000">
            <a:off x="4414339" y="3456370"/>
            <a:ext cx="964245" cy="1861335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56" idx="3"/>
          </p:cNvCxnSpPr>
          <p:nvPr/>
        </p:nvCxnSpPr>
        <p:spPr>
          <a:xfrm rot="5400000">
            <a:off x="4730839" y="3772871"/>
            <a:ext cx="964245" cy="1228335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156" idx="4"/>
          </p:cNvCxnSpPr>
          <p:nvPr/>
        </p:nvCxnSpPr>
        <p:spPr>
          <a:xfrm rot="5400000">
            <a:off x="5305644" y="4099010"/>
            <a:ext cx="907301" cy="633001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56" idx="4"/>
          </p:cNvCxnSpPr>
          <p:nvPr/>
        </p:nvCxnSpPr>
        <p:spPr>
          <a:xfrm rot="5400000">
            <a:off x="5622145" y="4415453"/>
            <a:ext cx="907301" cy="1466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>
            <a:stCxn id="156" idx="4"/>
          </p:cNvCxnSpPr>
          <p:nvPr/>
        </p:nvCxnSpPr>
        <p:spPr>
          <a:xfrm rot="16200000" flipH="1">
            <a:off x="5938645" y="4099010"/>
            <a:ext cx="907301" cy="633001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156" idx="5"/>
          </p:cNvCxnSpPr>
          <p:nvPr/>
        </p:nvCxnSpPr>
        <p:spPr>
          <a:xfrm rot="16200000" flipH="1">
            <a:off x="6421340" y="3808037"/>
            <a:ext cx="964245" cy="1158002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rot="5400000" flipH="1">
            <a:off x="2952920" y="4284135"/>
            <a:ext cx="547921" cy="249433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rot="5400000" flipH="1">
            <a:off x="3269422" y="4600636"/>
            <a:ext cx="547921" cy="186133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 rot="5400000" flipH="1">
            <a:off x="3585921" y="4917135"/>
            <a:ext cx="547921" cy="122833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 rot="16200000" flipV="1">
            <a:off x="4150000" y="5197071"/>
            <a:ext cx="504059" cy="624627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rot="5400000" flipH="1" flipV="1">
            <a:off x="4466499" y="5505199"/>
            <a:ext cx="504059" cy="8373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V="1">
            <a:off x="4866731" y="5257358"/>
            <a:ext cx="559318" cy="50405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rot="5400000" flipH="1" flipV="1">
            <a:off x="5311589" y="4917134"/>
            <a:ext cx="547921" cy="122833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rot="5400000" flipH="1" flipV="1">
            <a:off x="5628088" y="4600633"/>
            <a:ext cx="547921" cy="186133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rot="5400000" flipH="1" flipV="1">
            <a:off x="5944588" y="4284132"/>
            <a:ext cx="547921" cy="249433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6" name="Oval 175"/>
          <p:cNvSpPr/>
          <p:nvPr/>
        </p:nvSpPr>
        <p:spPr>
          <a:xfrm>
            <a:off x="4355976" y="5776461"/>
            <a:ext cx="703334" cy="38884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R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155070" y="2570470"/>
            <a:ext cx="143423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500" dirty="0" smtClean="0">
                <a:latin typeface="Calibri" pitchFamily="34" charset="0"/>
              </a:rPr>
              <a:t>wants k1, k2, k3</a:t>
            </a:r>
            <a:endParaRPr lang="en-US" sz="15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</a:rPr>
              <a:t>Outline</a:t>
            </a:r>
            <a:endParaRPr lang="en-US" sz="3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412776"/>
            <a:ext cx="8507288" cy="6315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0" lvl="1" indent="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 marL="0" lvl="1" indent="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Non-multicast nested networks, streaming communication</a:t>
            </a: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Multiple-source multicast, key distribution</a:t>
            </a: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solidFill>
                <a:schemeClr val="accent3">
                  <a:lumMod val="65000"/>
                </a:schemeClr>
              </a:solidFill>
              <a:latin typeface="Calibri" pitchFamily="34" charset="0"/>
            </a:endParaRP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err="1" smtClean="0">
                <a:latin typeface="Calibri" pitchFamily="34" charset="0"/>
              </a:rPr>
              <a:t>Rateless</a:t>
            </a:r>
            <a:r>
              <a:rPr lang="en-US" sz="2400" dirty="0" smtClean="0">
                <a:latin typeface="Calibri" pitchFamily="34" charset="0"/>
              </a:rPr>
              <a:t> codes, computationally limited networks</a:t>
            </a:r>
          </a:p>
          <a:p>
            <a:pPr marL="627063" lvl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latin typeface="Calibri" pitchFamily="34" charset="0"/>
              </a:rPr>
              <a:t>S. Vyetrenko, A. Khosla &amp; T. Ho, “On combining information-theoretic and cryptographic approaches to network coding security against the pollution attack,” </a:t>
            </a:r>
            <a:r>
              <a:rPr lang="en-US" sz="2000" dirty="0" err="1" smtClean="0">
                <a:latin typeface="Calibri" pitchFamily="34" charset="0"/>
              </a:rPr>
              <a:t>Asilomar</a:t>
            </a:r>
            <a:r>
              <a:rPr lang="en-US" sz="2000" dirty="0" smtClean="0">
                <a:latin typeface="Calibri" pitchFamily="34" charset="0"/>
              </a:rPr>
              <a:t> 2009.</a:t>
            </a:r>
          </a:p>
          <a:p>
            <a:pPr marL="627063" lvl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latin typeface="Calibri" pitchFamily="34" charset="0"/>
              </a:rPr>
              <a:t>W. Huang, T. Ho, H. Yao &amp; S. Jaggi, “</a:t>
            </a:r>
            <a:r>
              <a:rPr lang="en-US" sz="2000" dirty="0" err="1" smtClean="0">
                <a:latin typeface="Calibri" pitchFamily="34" charset="0"/>
              </a:rPr>
              <a:t>Rateless</a:t>
            </a:r>
            <a:r>
              <a:rPr lang="en-US" sz="2000" dirty="0" smtClean="0">
                <a:latin typeface="Calibri" pitchFamily="34" charset="0"/>
              </a:rPr>
              <a:t> resilient network coding against Byzantine adversaries,” 2012.</a:t>
            </a: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accent3">
                    <a:lumMod val="65000"/>
                  </a:schemeClr>
                </a:solidFill>
                <a:latin typeface="Calibri" pitchFamily="34" charset="0"/>
              </a:rPr>
              <a:t>Non-uniform link capacities</a:t>
            </a: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 marL="627063" lvl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latin typeface="Calibri" pitchFamily="34" charset="0"/>
            </a:endParaRPr>
          </a:p>
          <a:p>
            <a:pPr marL="627063" lvl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latin typeface="Calibri" pitchFamily="34" charset="0"/>
            </a:endParaRPr>
          </a:p>
          <a:p>
            <a:pPr marL="0" lvl="1" indent="225425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solidFill>
                <a:schemeClr val="accent3">
                  <a:lumMod val="6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3" descr="2011-08-03 02.11.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908720"/>
            <a:ext cx="3584717" cy="26774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 – adversarial errors in multicast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229200"/>
          </a:xfrm>
        </p:spPr>
        <p:txBody>
          <a:bodyPr>
            <a:normAutofit/>
          </a:bodyPr>
          <a:lstStyle/>
          <a:p>
            <a:r>
              <a:rPr lang="en-US" dirty="0" smtClean="0"/>
              <a:t>Information theoretic network error correction</a:t>
            </a:r>
          </a:p>
          <a:p>
            <a:pPr lvl="1"/>
            <a:r>
              <a:rPr lang="en-US" dirty="0" smtClean="0"/>
              <a:t>Prior codes designed for a </a:t>
            </a:r>
            <a:r>
              <a:rPr lang="en-US" dirty="0" smtClean="0">
                <a:cs typeface="Calibri" pitchFamily="34" charset="0"/>
              </a:rPr>
              <a:t>given </a:t>
            </a:r>
            <a:r>
              <a:rPr lang="en-US" dirty="0" err="1" smtClean="0">
                <a:cs typeface="Calibri" pitchFamily="34" charset="0"/>
              </a:rPr>
              <a:t>mincut</a:t>
            </a:r>
            <a:r>
              <a:rPr lang="en-US" dirty="0" smtClean="0">
                <a:cs typeface="Calibri" pitchFamily="34" charset="0"/>
              </a:rPr>
              <a:t> and </a:t>
            </a:r>
            <a:r>
              <a:rPr lang="en-US" dirty="0"/>
              <a:t>max no. of </a:t>
            </a:r>
            <a:r>
              <a:rPr lang="en-US" dirty="0" smtClean="0"/>
              <a:t>errors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>
                <a:cs typeface="Times new Roman" pitchFamily="18" charset="0"/>
              </a:rPr>
              <a:t> </a:t>
            </a:r>
          </a:p>
          <a:p>
            <a:pPr lvl="1"/>
            <a:r>
              <a:rPr lang="en-US" dirty="0" smtClean="0"/>
              <a:t>Achieve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mincut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-2z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/>
              <a:t>, e.g. [</a:t>
            </a:r>
            <a:r>
              <a:rPr lang="en-US" dirty="0" err="1" smtClean="0"/>
              <a:t>Cai</a:t>
            </a:r>
            <a:r>
              <a:rPr lang="en-US" dirty="0"/>
              <a:t> and Yeung </a:t>
            </a:r>
            <a:r>
              <a:rPr lang="en-US" dirty="0" smtClean="0"/>
              <a:t>06, Jaggi et al. 08, 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Koetter &amp; </a:t>
            </a:r>
            <a:r>
              <a:rPr lang="en-US" dirty="0" err="1">
                <a:solidFill>
                  <a:srgbClr val="000000"/>
                </a:solidFill>
                <a:cs typeface="Calibri" pitchFamily="34" charset="0"/>
              </a:rPr>
              <a:t>Kschischang</a:t>
            </a:r>
            <a:r>
              <a:rPr lang="en-US" dirty="0">
                <a:solidFill>
                  <a:srgbClr val="000000"/>
                </a:solidFill>
                <a:cs typeface="Calibri" pitchFamily="34" charset="0"/>
              </a:rPr>
              <a:t> 08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No computational assumptions on adversaries</a:t>
            </a:r>
          </a:p>
          <a:p>
            <a:pPr lvl="1"/>
            <a:r>
              <a:rPr lang="en-US" dirty="0" smtClean="0"/>
              <a:t>Use network diversity and redundant capacity as resources</a:t>
            </a:r>
          </a:p>
          <a:p>
            <a:r>
              <a:rPr lang="en-US" dirty="0" smtClean="0"/>
              <a:t>Cryptographic signatures with </a:t>
            </a:r>
            <a:r>
              <a:rPr lang="en-US" dirty="0" err="1" smtClean="0"/>
              <a:t>rateless</a:t>
            </a:r>
            <a:r>
              <a:rPr lang="en-US" dirty="0" smtClean="0"/>
              <a:t> network codes</a:t>
            </a:r>
          </a:p>
          <a:p>
            <a:pPr lvl="1"/>
            <a:r>
              <a:rPr lang="en-US" dirty="0" smtClean="0"/>
              <a:t>Signatures for checking network coded packets, e.g. [Charles et al. 06, Zhao et al. 07, </a:t>
            </a:r>
            <a:r>
              <a:rPr lang="en-US" dirty="0" err="1" smtClean="0"/>
              <a:t>Boneh</a:t>
            </a:r>
            <a:r>
              <a:rPr lang="en-US" dirty="0" smtClean="0"/>
              <a:t> et al. 09]</a:t>
            </a:r>
          </a:p>
          <a:p>
            <a:pPr lvl="1"/>
            <a:r>
              <a:rPr lang="en-US" dirty="0" smtClean="0">
                <a:cs typeface="Calibri" pitchFamily="34" charset="0"/>
              </a:rPr>
              <a:t>Achieve realized value of </a:t>
            </a:r>
            <a:r>
              <a:rPr lang="en-US" dirty="0" err="1" smtClean="0">
                <a:cs typeface="Calibri" pitchFamily="34" charset="0"/>
              </a:rPr>
              <a:t>mincut</a:t>
            </a:r>
            <a:r>
              <a:rPr lang="en-US" dirty="0" smtClean="0">
                <a:cs typeface="Calibri" pitchFamily="34" charset="0"/>
              </a:rPr>
              <a:t> after erasures</a:t>
            </a:r>
          </a:p>
          <a:p>
            <a:pPr lvl="1"/>
            <a:r>
              <a:rPr lang="en-US" dirty="0" smtClean="0">
                <a:cs typeface="Calibri" pitchFamily="34" charset="0"/>
              </a:rPr>
              <a:t>Use computation, key infrastructure as resources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Cryptographic approach </a:t>
            </a:r>
          </a:p>
          <a:p>
            <a:pPr>
              <a:buFont typeface="Calibri" pitchFamily="34" charset="0"/>
              <a:buChar char="+"/>
            </a:pPr>
            <a:r>
              <a:rPr lang="en-US" dirty="0" smtClean="0"/>
              <a:t>Does not require a priori estimates of network capacity and errors (</a:t>
            </a:r>
            <a:r>
              <a:rPr lang="en-US" dirty="0" err="1" smtClean="0"/>
              <a:t>rateless</a:t>
            </a:r>
            <a:r>
              <a:rPr lang="en-US" dirty="0" smtClean="0"/>
              <a:t>)</a:t>
            </a:r>
          </a:p>
          <a:p>
            <a:pPr>
              <a:buFont typeface="Calibri" pitchFamily="34" charset="0"/>
              <a:buChar char="+"/>
            </a:pPr>
            <a:r>
              <a:rPr lang="en-US" dirty="0" smtClean="0"/>
              <a:t>Achieves higher rate</a:t>
            </a:r>
          </a:p>
          <a:p>
            <a:pPr>
              <a:buFont typeface="Calibri" pitchFamily="34" charset="0"/>
              <a:buChar char="−"/>
            </a:pPr>
            <a:r>
              <a:rPr lang="en-US" dirty="0" smtClean="0"/>
              <a:t>Performing signature checks requires significant computation; checking all packets at all nodes can limit throughput if nodes are computationally weak, </a:t>
            </a:r>
            <a:r>
              <a:rPr lang="en-US" dirty="0" smtClean="0">
                <a:solidFill>
                  <a:srgbClr val="000000"/>
                </a:solidFill>
                <a:cs typeface="Calibri" pitchFamily="34" charset="0"/>
              </a:rPr>
              <a:t>e.g. low-power wireless nodes</a:t>
            </a:r>
          </a:p>
          <a:p>
            <a:pPr>
              <a:buFont typeface="Calibri" pitchFamily="34" charset="0"/>
              <a:buChar char="−"/>
            </a:pPr>
            <a:endParaRPr lang="en-US" sz="600" dirty="0" smtClean="0"/>
          </a:p>
          <a:p>
            <a:pPr>
              <a:buNone/>
            </a:pPr>
            <a:r>
              <a:rPr lang="en-US" dirty="0" smtClean="0"/>
              <a:t>Questions:</a:t>
            </a:r>
          </a:p>
          <a:p>
            <a:r>
              <a:rPr lang="en-US" dirty="0" smtClean="0"/>
              <a:t>Can we achieve the </a:t>
            </a:r>
            <a:r>
              <a:rPr lang="en-US" dirty="0" err="1" smtClean="0"/>
              <a:t>rateless</a:t>
            </a:r>
            <a:r>
              <a:rPr lang="en-US" dirty="0" smtClean="0"/>
              <a:t> benefits without the computational drawback?</a:t>
            </a:r>
          </a:p>
          <a:p>
            <a:r>
              <a:rPr lang="en-US" dirty="0" smtClean="0"/>
              <a:t>Can we use both network diversity as well as computation as resources, to do better than with each separately?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lang="en-US" dirty="0" err="1" smtClean="0"/>
              <a:t>Rateless</a:t>
            </a:r>
            <a:r>
              <a:rPr lang="en-US" dirty="0" smtClean="0"/>
              <a:t> network error correction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63824"/>
            <a:ext cx="87630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Incrementally send redundancy until decoding succeeds </a:t>
            </a:r>
          </a:p>
          <a:p>
            <a:r>
              <a:rPr lang="en-US" dirty="0" smtClean="0"/>
              <a:t>Without an a priori bound on the number of errors, need a means to verify decoding</a:t>
            </a:r>
          </a:p>
          <a:p>
            <a:r>
              <a:rPr lang="en-US" dirty="0" smtClean="0"/>
              <a:t>We give code constructions using respectively:</a:t>
            </a:r>
          </a:p>
          <a:p>
            <a:pPr marL="914400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Shared secret randomness between source and sink (small compared to message size)</a:t>
            </a:r>
          </a:p>
          <a:p>
            <a:pPr marL="914400" lvl="1" indent="-457200">
              <a:buClr>
                <a:schemeClr val="tx1"/>
              </a:buClr>
              <a:buFont typeface="+mj-lt"/>
              <a:buAutoNum type="arabicPeriod"/>
            </a:pPr>
            <a:r>
              <a:rPr lang="en-US" dirty="0" smtClean="0"/>
              <a:t>Cryptographic signatures</a:t>
            </a:r>
          </a:p>
          <a:p>
            <a:pPr marL="344488" indent="-287338">
              <a:buClr>
                <a:schemeClr val="tx1"/>
              </a:buClr>
            </a:pPr>
            <a:r>
              <a:rPr lang="en-US" dirty="0" smtClean="0"/>
              <a:t>These constructions are asymptotically optimal: </a:t>
            </a:r>
          </a:p>
          <a:p>
            <a:pPr marL="744538" lvl="1" indent="-287338">
              <a:buClr>
                <a:schemeClr val="tx1"/>
              </a:buClr>
            </a:pPr>
            <a:r>
              <a:rPr lang="en-US" dirty="0" smtClean="0"/>
              <a:t>Decoding succeeds </a:t>
            </a:r>
            <a:r>
              <a:rPr lang="en-US" dirty="0" err="1" smtClean="0"/>
              <a:t>w.h.p</a:t>
            </a:r>
            <a:r>
              <a:rPr lang="en-US" dirty="0" smtClean="0"/>
              <a:t>. once received information/errors satisfy cut set bound</a:t>
            </a:r>
          </a:p>
          <a:p>
            <a:pPr marL="744538" lvl="1" indent="-287338">
              <a:buClr>
                <a:schemeClr val="tx1"/>
              </a:buClr>
            </a:pPr>
            <a:r>
              <a:rPr lang="en-US" dirty="0" smtClean="0"/>
              <a:t>Overhead becomes negligible with increasing packet length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94318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04664"/>
            <a:ext cx="8229600" cy="1066800"/>
          </a:xfrm>
        </p:spPr>
        <p:txBody>
          <a:bodyPr/>
          <a:lstStyle/>
          <a:p>
            <a:r>
              <a:rPr lang="en-US" dirty="0" err="1" smtClean="0"/>
              <a:t>Rateless</a:t>
            </a:r>
            <a:r>
              <a:rPr lang="en-US" dirty="0" smtClean="0"/>
              <a:t> code using shared secret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31776"/>
            <a:ext cx="87630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Shared secret is random and independent of the message</a:t>
            </a:r>
          </a:p>
          <a:p>
            <a:r>
              <a:rPr lang="en-US" sz="2400" dirty="0" smtClean="0"/>
              <a:t>Non-</a:t>
            </a:r>
            <a:r>
              <a:rPr lang="en-US" sz="2400" dirty="0" err="1" smtClean="0"/>
              <a:t>rateless</a:t>
            </a:r>
            <a:r>
              <a:rPr lang="en-US" sz="2400" dirty="0" smtClean="0"/>
              <a:t> case [</a:t>
            </a:r>
            <a:r>
              <a:rPr lang="en-US" dirty="0" err="1" smtClean="0"/>
              <a:t>Nutman</a:t>
            </a:r>
            <a:r>
              <a:rPr lang="en-US" dirty="0" smtClean="0"/>
              <a:t> and Langberg 08]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Redundancy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dirty="0" smtClean="0"/>
              <a:t>added to message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en-US" dirty="0" smtClean="0"/>
              <a:t>so as to satisfy a matrix hash equation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  W  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V= H  </a:t>
            </a:r>
            <a:r>
              <a:rPr lang="en-US" dirty="0" smtClean="0"/>
              <a:t>defined by shared secret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(V, H)</a:t>
            </a:r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Hash is used to extract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  W  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en-US" dirty="0" smtClean="0">
                <a:cs typeface="Times New Roman" pitchFamily="18" charset="0"/>
              </a:rPr>
              <a:t>from received subspace</a:t>
            </a:r>
          </a:p>
          <a:p>
            <a:r>
              <a:rPr lang="en-US" dirty="0" smtClean="0"/>
              <a:t>Challenges in the </a:t>
            </a:r>
            <a:r>
              <a:rPr lang="en-US" dirty="0" err="1" smtClean="0"/>
              <a:t>rateless</a:t>
            </a:r>
            <a:r>
              <a:rPr lang="en-US" dirty="0" smtClean="0"/>
              <a:t> case:</a:t>
            </a:r>
          </a:p>
          <a:p>
            <a:pPr marL="914400" lvl="1" indent="-457200">
              <a:buClr>
                <a:schemeClr val="bg2"/>
              </a:buClr>
              <a:buFont typeface="+mj-lt"/>
              <a:buAutoNum type="arabicPeriod"/>
            </a:pPr>
            <a:r>
              <a:rPr lang="en-US" dirty="0" smtClean="0"/>
              <a:t>Calculate redundancy incrementally such that it is cumulatively useful for decoding</a:t>
            </a:r>
          </a:p>
          <a:p>
            <a:pPr marL="914400" lvl="1" indent="-457200">
              <a:buClr>
                <a:schemeClr val="bg2"/>
              </a:buClr>
              <a:buFont typeface="+mj-lt"/>
              <a:buAutoNum type="arabicPeriod"/>
            </a:pPr>
            <a:r>
              <a:rPr lang="en-US" dirty="0" smtClean="0"/>
              <a:t>Send redundancy incrementally </a:t>
            </a:r>
          </a:p>
          <a:p>
            <a:pPr marL="1314450" lvl="2" indent="-457200"/>
            <a:r>
              <a:rPr lang="en-US" dirty="0" smtClean="0"/>
              <a:t>Growth in dimension of subspace to be recovered in turn necessitates more redundancy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89895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81000" y="433388"/>
            <a:ext cx="82296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</a:rPr>
              <a:t>Background – network error correction</a:t>
            </a:r>
            <a:endParaRPr lang="en-US" sz="3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3400" y="1706587"/>
            <a:ext cx="7855024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500" dirty="0" smtClean="0">
                <a:latin typeface="Calibri" pitchFamily="34" charset="0"/>
              </a:rPr>
              <a:t>Rich literature on single-source multicast with uniform errors</a:t>
            </a:r>
          </a:p>
          <a:p>
            <a:pPr marL="628650" lvl="1" indent="-225425">
              <a:spcBef>
                <a:spcPts val="600"/>
              </a:spcBef>
              <a:buFont typeface="Calibri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5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All sinks demand the same information</a:t>
            </a:r>
          </a:p>
          <a:p>
            <a:pPr marL="628650" lvl="1" indent="-225425">
              <a:spcBef>
                <a:spcPts val="600"/>
              </a:spcBef>
              <a:buFont typeface="Calibri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5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Equal capacity network links/packets, any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can be erroneous </a:t>
            </a:r>
          </a:p>
          <a:p>
            <a:pPr marL="628650" lvl="1" indent="-225425">
              <a:spcBef>
                <a:spcPts val="600"/>
              </a:spcBef>
              <a:buFont typeface="Calibri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500" dirty="0" smtClean="0">
                <a:latin typeface="Calibri" pitchFamily="34" charset="0"/>
                <a:cs typeface="Calibri" pitchFamily="34" charset="0"/>
              </a:rPr>
              <a:t>Various capacity-achieving codes, e.g. </a:t>
            </a:r>
            <a:r>
              <a:rPr lang="en-US" sz="2500" dirty="0" smtClean="0">
                <a:latin typeface="Calibri" pitchFamily="34" charset="0"/>
              </a:rPr>
              <a:t>[Cai &amp; Yeung 06, Jaggi et al. 08, </a:t>
            </a:r>
            <a:r>
              <a:rPr lang="en-US" sz="25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Koetter &amp; Kschischang 08]                   and results on code properties, e.g. [Yang &amp; Yeung 07, </a:t>
            </a:r>
            <a:r>
              <a:rPr lang="en-US" sz="25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Balli</a:t>
            </a:r>
            <a:r>
              <a:rPr lang="en-US" sz="25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Yan &amp; Zhang 07, Prasad &amp; </a:t>
            </a:r>
            <a:r>
              <a:rPr lang="en-US" sz="25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Sundar</a:t>
            </a:r>
            <a:r>
              <a:rPr lang="en-US" sz="25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Rajan 09]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500" dirty="0" smtClean="0">
              <a:latin typeface="Calibri" pitchFamily="34" charset="0"/>
            </a:endParaRPr>
          </a:p>
          <a:p>
            <a:pPr marL="171450" indent="-225425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pPr marL="628650" lvl="1" indent="-225425">
              <a:spcBef>
                <a:spcPts val="600"/>
              </a:spcBef>
              <a:buFont typeface="Calibri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5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ts val="600"/>
              </a:spcBef>
              <a:buFont typeface="Calibri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5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628650" lvl="1" indent="-225425">
              <a:spcBef>
                <a:spcPts val="600"/>
              </a:spcBef>
              <a:buFont typeface="Calibri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5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628650" lvl="1" indent="-225425">
              <a:spcBef>
                <a:spcPts val="600"/>
              </a:spcBef>
              <a:buFont typeface="Calibri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5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792"/>
            <a:ext cx="87630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Each adversarial error packet can correspond to an addition (of erroneous information) and/or an erasure (of good information)</a:t>
            </a:r>
          </a:p>
          <a:p>
            <a:r>
              <a:rPr lang="en-US" sz="2400" dirty="0" smtClean="0"/>
              <a:t>Code structure: </a:t>
            </a:r>
            <a:endParaRPr lang="en-US" sz="600" dirty="0" smtClean="0"/>
          </a:p>
          <a:p>
            <a:endParaRPr lang="en-US" sz="1600" dirty="0" smtClean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(k)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, where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/>
              <a:t> is the </a:t>
            </a:r>
            <a:r>
              <a:rPr lang="en-US" dirty="0" err="1" smtClean="0"/>
              <a:t>vectorized</a:t>
            </a:r>
            <a:r>
              <a:rPr lang="en-US" dirty="0" smtClean="0"/>
              <a:t> message,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i="1" baseline="30000" dirty="0" smtClean="0">
                <a:latin typeface="Times New Roman" pitchFamily="18" charset="0"/>
                <a:cs typeface="Times New Roman" pitchFamily="18" charset="0"/>
              </a:rPr>
              <a:t>(k)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30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dirty="0" smtClean="0"/>
              <a:t>, and </a:t>
            </a:r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/>
              <a:t> and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are shared secrets</a:t>
            </a:r>
          </a:p>
        </p:txBody>
      </p:sp>
      <p:sp>
        <p:nvSpPr>
          <p:cNvPr id="78" name="Rectangle 77"/>
          <p:cNvSpPr/>
          <p:nvPr/>
        </p:nvSpPr>
        <p:spPr>
          <a:xfrm>
            <a:off x="6444208" y="4295104"/>
            <a:ext cx="1584176" cy="43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444208" y="4977084"/>
            <a:ext cx="2448272" cy="43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444208" y="3608932"/>
            <a:ext cx="792088" cy="43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444208" y="4727152"/>
            <a:ext cx="2448272" cy="2479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444208" y="4045172"/>
            <a:ext cx="1584176" cy="2479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3560788" y="3410556"/>
            <a:ext cx="507156" cy="53492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8680"/>
            <a:ext cx="8229600" cy="1066800"/>
          </a:xfrm>
        </p:spPr>
        <p:txBody>
          <a:bodyPr/>
          <a:lstStyle/>
          <a:p>
            <a:r>
              <a:rPr lang="en-US" dirty="0" err="1" smtClean="0"/>
              <a:t>Rateless</a:t>
            </a:r>
            <a:r>
              <a:rPr lang="en-US" dirty="0" smtClean="0"/>
              <a:t> code using shared secret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300192" y="4687044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/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8028384" y="4977085"/>
            <a:ext cx="0" cy="43003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4" name="Group 173"/>
          <p:cNvGrpSpPr/>
          <p:nvPr/>
        </p:nvGrpSpPr>
        <p:grpSpPr>
          <a:xfrm>
            <a:off x="123397" y="3410556"/>
            <a:ext cx="3944547" cy="2106676"/>
            <a:chOff x="1981200" y="2590800"/>
            <a:chExt cx="4984229" cy="2430780"/>
          </a:xfrm>
        </p:grpSpPr>
        <p:sp>
          <p:nvSpPr>
            <p:cNvPr id="81" name="Rectangle 80"/>
            <p:cNvSpPr/>
            <p:nvPr/>
          </p:nvSpPr>
          <p:spPr>
            <a:xfrm>
              <a:off x="1981200" y="2590800"/>
              <a:ext cx="4343400" cy="617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   Message </a:t>
              </a:r>
              <a:r>
                <a:rPr lang="en-US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endParaRPr lang="en-U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981200" y="4123222"/>
              <a:ext cx="4984229" cy="4495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87" name="Object 8"/>
            <p:cNvGraphicFramePr>
              <a:graphicFrameLocks noChangeAspect="1"/>
            </p:cNvGraphicFramePr>
            <p:nvPr/>
          </p:nvGraphicFramePr>
          <p:xfrm>
            <a:off x="6450014" y="2679700"/>
            <a:ext cx="381001" cy="431800"/>
          </p:xfrm>
          <a:graphic>
            <a:graphicData uri="http://schemas.openxmlformats.org/presentationml/2006/ole">
              <p:oleObj spid="_x0000_s839692" name="Equation" r:id="rId4" imgW="177569" imgH="215619" progId="Equation.3">
                <p:embed/>
              </p:oleObj>
            </a:graphicData>
          </a:graphic>
        </p:graphicFrame>
        <p:sp>
          <p:nvSpPr>
            <p:cNvPr id="84" name="Rectangle 83"/>
            <p:cNvSpPr/>
            <p:nvPr/>
          </p:nvSpPr>
          <p:spPr>
            <a:xfrm>
              <a:off x="1981200" y="3657600"/>
              <a:ext cx="4984229" cy="4495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981200" y="4572000"/>
              <a:ext cx="4984229" cy="4495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 bwMode="auto">
          <a:xfrm>
            <a:off x="8028384" y="4727153"/>
            <a:ext cx="0" cy="24792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Rectangle 67"/>
          <p:cNvSpPr/>
          <p:nvPr/>
        </p:nvSpPr>
        <p:spPr>
          <a:xfrm>
            <a:off x="6396583" y="4965551"/>
            <a:ext cx="14401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i="1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Straight Connector 68"/>
          <p:cNvCxnSpPr/>
          <p:nvPr/>
        </p:nvCxnSpPr>
        <p:spPr bwMode="auto">
          <a:xfrm>
            <a:off x="6948264" y="3608933"/>
            <a:ext cx="0" cy="43003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Rectangle 70"/>
          <p:cNvSpPr/>
          <p:nvPr/>
        </p:nvSpPr>
        <p:spPr>
          <a:xfrm>
            <a:off x="6444208" y="3359000"/>
            <a:ext cx="792088" cy="24792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 bwMode="auto">
          <a:xfrm>
            <a:off x="6948264" y="3359001"/>
            <a:ext cx="0" cy="24792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Rectangle 72"/>
          <p:cNvSpPr/>
          <p:nvPr/>
        </p:nvSpPr>
        <p:spPr>
          <a:xfrm>
            <a:off x="8028384" y="4759052"/>
            <a:ext cx="93610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0   0   1</a:t>
            </a:r>
            <a:endParaRPr lang="en-US" i="1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76256" y="3678932"/>
            <a:ext cx="72008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/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851873" y="5229200"/>
            <a:ext cx="14401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en-US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en-US" i="1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300192" y="4005064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7452320" y="4295105"/>
            <a:ext cx="0" cy="43003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7452320" y="4045173"/>
            <a:ext cx="0" cy="24792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3" name="Rectangle 82"/>
          <p:cNvSpPr/>
          <p:nvPr/>
        </p:nvSpPr>
        <p:spPr>
          <a:xfrm>
            <a:off x="7956376" y="4941168"/>
            <a:ext cx="14401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  <a:p>
            <a:pPr algn="ctr"/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851873" y="4547220"/>
            <a:ext cx="14401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endParaRPr lang="en-US" i="1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368008" y="3678932"/>
            <a:ext cx="72008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396583" y="4283571"/>
            <a:ext cx="14401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i="1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380312" y="4399012"/>
            <a:ext cx="14401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  <a:p>
            <a:pPr algn="ctr"/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372200" y="3318892"/>
            <a:ext cx="72008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785198" y="3352800"/>
            <a:ext cx="72008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1</a:t>
            </a:r>
            <a:endParaRPr lang="en-US" i="1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452320" y="4038972"/>
            <a:ext cx="72008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0   1</a:t>
            </a:r>
            <a:endParaRPr lang="en-US" i="1" baseline="-25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 bwMode="auto">
          <a:xfrm>
            <a:off x="4283968" y="4449886"/>
            <a:ext cx="22148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en-US" kern="0" dirty="0" smtClean="0">
                <a:latin typeface="Calibri" pitchFamily="34" charset="0"/>
                <a:cs typeface="Calibri" pitchFamily="34" charset="0"/>
              </a:rPr>
              <a:t>Linearly </a:t>
            </a:r>
            <a:r>
              <a:rPr lang="en-US" kern="0" dirty="0" err="1" smtClean="0">
                <a:latin typeface="Calibri" pitchFamily="34" charset="0"/>
                <a:cs typeface="Calibri" pitchFamily="34" charset="0"/>
              </a:rPr>
              <a:t>dep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 redundancy for erasures</a:t>
            </a:r>
          </a:p>
        </p:txBody>
      </p:sp>
      <p:sp>
        <p:nvSpPr>
          <p:cNvPr id="97" name="TextBox 96"/>
          <p:cNvSpPr txBox="1"/>
          <p:nvPr/>
        </p:nvSpPr>
        <p:spPr bwMode="auto">
          <a:xfrm>
            <a:off x="395536" y="2987660"/>
            <a:ext cx="2214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en-US" kern="0" dirty="0" smtClean="0">
                <a:latin typeface="Calibri" pitchFamily="34" charset="0"/>
                <a:cs typeface="Calibri" pitchFamily="34" charset="0"/>
              </a:rPr>
              <a:t>Long packets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23397" y="3938876"/>
            <a:ext cx="3944547" cy="3896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637637" y="435581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323528" y="435581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3637637" y="472514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323528" y="4725144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W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3637637" y="5075892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323528" y="507589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endParaRPr lang="en-US" dirty="0"/>
          </a:p>
        </p:txBody>
      </p:sp>
      <p:sp>
        <p:nvSpPr>
          <p:cNvPr id="109" name="Rectangle 108"/>
          <p:cNvSpPr/>
          <p:nvPr/>
        </p:nvSpPr>
        <p:spPr>
          <a:xfrm>
            <a:off x="3637637" y="3923764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323528" y="3923764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</a:t>
            </a:r>
            <a:endParaRPr lang="en-US" dirty="0"/>
          </a:p>
        </p:txBody>
      </p:sp>
      <p:cxnSp>
        <p:nvCxnSpPr>
          <p:cNvPr id="113" name="Straight Connector 112"/>
          <p:cNvCxnSpPr/>
          <p:nvPr/>
        </p:nvCxnSpPr>
        <p:spPr bwMode="auto">
          <a:xfrm>
            <a:off x="3563888" y="3933056"/>
            <a:ext cx="0" cy="158417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Right Brace 113"/>
          <p:cNvSpPr/>
          <p:nvPr/>
        </p:nvSpPr>
        <p:spPr bwMode="auto">
          <a:xfrm>
            <a:off x="4139952" y="4005064"/>
            <a:ext cx="144016" cy="1440160"/>
          </a:xfrm>
          <a:prstGeom prst="rightBrac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Arrow Connector 114"/>
          <p:cNvCxnSpPr/>
          <p:nvPr/>
        </p:nvCxnSpPr>
        <p:spPr bwMode="auto">
          <a:xfrm flipV="1">
            <a:off x="5940152" y="3534916"/>
            <a:ext cx="504056" cy="432048"/>
          </a:xfrm>
          <a:prstGeom prst="straightConnector1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flipV="1">
            <a:off x="5868144" y="3822950"/>
            <a:ext cx="576064" cy="1118218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7" name="Straight Arrow Connector 116"/>
          <p:cNvCxnSpPr/>
          <p:nvPr/>
        </p:nvCxnSpPr>
        <p:spPr bwMode="auto">
          <a:xfrm>
            <a:off x="5868144" y="4941168"/>
            <a:ext cx="576064" cy="259297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/>
          <p:nvPr/>
        </p:nvCxnSpPr>
        <p:spPr bwMode="auto">
          <a:xfrm flipV="1">
            <a:off x="5868144" y="4543029"/>
            <a:ext cx="576064" cy="398139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/>
          <p:nvPr/>
        </p:nvCxnSpPr>
        <p:spPr bwMode="auto">
          <a:xfrm>
            <a:off x="5940152" y="3966964"/>
            <a:ext cx="504056" cy="895754"/>
          </a:xfrm>
          <a:prstGeom prst="straightConnector1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/>
          <p:nvPr/>
        </p:nvCxnSpPr>
        <p:spPr bwMode="auto">
          <a:xfrm>
            <a:off x="5940152" y="3966964"/>
            <a:ext cx="504056" cy="247682"/>
          </a:xfrm>
          <a:prstGeom prst="straightConnector1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1" name="TextBox 140"/>
          <p:cNvSpPr txBox="1"/>
          <p:nvPr/>
        </p:nvSpPr>
        <p:spPr bwMode="auto">
          <a:xfrm>
            <a:off x="4589416" y="3225750"/>
            <a:ext cx="22148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en-US" kern="0" dirty="0" smtClean="0">
                <a:latin typeface="Calibri" pitchFamily="34" charset="0"/>
                <a:cs typeface="Calibri" pitchFamily="34" charset="0"/>
              </a:rPr>
              <a:t>Linearly </a:t>
            </a:r>
            <a:r>
              <a:rPr lang="en-US" kern="0" dirty="0" err="1" smtClean="0">
                <a:latin typeface="Calibri" pitchFamily="34" charset="0"/>
                <a:cs typeface="Calibri" pitchFamily="34" charset="0"/>
              </a:rPr>
              <a:t>indep</a:t>
            </a:r>
            <a:r>
              <a:rPr lang="en-US" kern="0" dirty="0" smtClean="0">
                <a:latin typeface="Calibri" pitchFamily="34" charset="0"/>
                <a:cs typeface="Calibri" pitchFamily="34" charset="0"/>
              </a:rPr>
              <a:t> redundancy for additions</a:t>
            </a:r>
          </a:p>
        </p:txBody>
      </p:sp>
      <p:sp>
        <p:nvSpPr>
          <p:cNvPr id="142" name="TextBox 141"/>
          <p:cNvSpPr txBox="1"/>
          <p:nvPr/>
        </p:nvSpPr>
        <p:spPr bwMode="auto">
          <a:xfrm>
            <a:off x="6300192" y="2968610"/>
            <a:ext cx="22148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en-US" kern="0" dirty="0" smtClean="0">
                <a:latin typeface="Calibri" pitchFamily="34" charset="0"/>
                <a:cs typeface="Calibri" pitchFamily="34" charset="0"/>
              </a:rPr>
              <a:t>Short packets</a:t>
            </a:r>
          </a:p>
        </p:txBody>
      </p:sp>
    </p:spTree>
    <p:extLst>
      <p:ext uri="{BB962C8B-B14F-4D97-AF65-F5344CB8AC3E}">
        <p14:creationId xmlns:p14="http://schemas.microsoft.com/office/powerpoint/2010/main" xmlns="" val="1089895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8680"/>
            <a:ext cx="8229600" cy="1066800"/>
          </a:xfrm>
        </p:spPr>
        <p:txBody>
          <a:bodyPr/>
          <a:lstStyle/>
          <a:p>
            <a:r>
              <a:rPr lang="en-US" dirty="0" err="1" smtClean="0"/>
              <a:t>Rateless</a:t>
            </a:r>
            <a:r>
              <a:rPr lang="en-US" dirty="0" smtClean="0"/>
              <a:t> code using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792"/>
            <a:ext cx="87630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Each adversarial error packet can correspond to an addition (of erroneous information) and/or an erasure (of good information)</a:t>
            </a:r>
          </a:p>
          <a:p>
            <a:r>
              <a:rPr lang="en-US" sz="2400" dirty="0" smtClean="0"/>
              <a:t>Code structure:</a:t>
            </a:r>
          </a:p>
          <a:p>
            <a:endParaRPr lang="en-US" sz="3200" dirty="0"/>
          </a:p>
          <a:p>
            <a:endParaRPr lang="en-US" sz="2400" dirty="0" smtClean="0"/>
          </a:p>
          <a:p>
            <a:endParaRPr lang="en-US" dirty="0"/>
          </a:p>
          <a:p>
            <a:endParaRPr lang="en-US" sz="2400" dirty="0" smtClean="0"/>
          </a:p>
          <a:p>
            <a:endParaRPr lang="en-US" dirty="0"/>
          </a:p>
          <a:p>
            <a:r>
              <a:rPr lang="en-US" i="1" u="sng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smtClean="0"/>
              <a:t>, where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/>
              <a:t> is the </a:t>
            </a:r>
            <a:r>
              <a:rPr lang="en-US" sz="2400" dirty="0" err="1" smtClean="0"/>
              <a:t>vectorized</a:t>
            </a:r>
            <a:r>
              <a:rPr lang="en-US" sz="2400" dirty="0" smtClean="0"/>
              <a:t> message and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/>
              <a:t>is a generic known matrix</a:t>
            </a:r>
            <a:endParaRPr lang="en-US" i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8219185" y="3407795"/>
            <a:ext cx="534304" cy="65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8288543" y="3866757"/>
            <a:ext cx="396240" cy="13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31707694"/>
              </p:ext>
            </p:extLst>
          </p:nvPr>
        </p:nvGraphicFramePr>
        <p:xfrm>
          <a:off x="8649808" y="3299189"/>
          <a:ext cx="229922" cy="272415"/>
        </p:xfrm>
        <a:graphic>
          <a:graphicData uri="http://schemas.openxmlformats.org/presentationml/2006/ole">
            <p:oleObj spid="_x0000_s470194" name="Equation" r:id="rId4" imgW="152268" imgH="164957" progId="Equation.3">
              <p:embed/>
            </p:oleObj>
          </a:graphicData>
        </a:graphic>
      </p:graphicFrame>
      <p:grpSp>
        <p:nvGrpSpPr>
          <p:cNvPr id="12" name="Group 200"/>
          <p:cNvGrpSpPr/>
          <p:nvPr/>
        </p:nvGrpSpPr>
        <p:grpSpPr>
          <a:xfrm>
            <a:off x="2759701" y="3151425"/>
            <a:ext cx="5484707" cy="2113968"/>
            <a:chOff x="1981200" y="2590800"/>
            <a:chExt cx="6248400" cy="2439194"/>
          </a:xfrm>
        </p:grpSpPr>
        <p:grpSp>
          <p:nvGrpSpPr>
            <p:cNvPr id="32" name="Group 196"/>
            <p:cNvGrpSpPr/>
            <p:nvPr/>
          </p:nvGrpSpPr>
          <p:grpSpPr>
            <a:xfrm>
              <a:off x="1981200" y="2590800"/>
              <a:ext cx="6248400" cy="2439194"/>
              <a:chOff x="1981200" y="2590800"/>
              <a:chExt cx="6248400" cy="243919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6324600" y="4114800"/>
                <a:ext cx="1905000" cy="4572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36" name="Object 12"/>
              <p:cNvGraphicFramePr>
                <a:graphicFrameLocks noChangeAspect="1"/>
              </p:cNvGraphicFramePr>
              <p:nvPr/>
            </p:nvGraphicFramePr>
            <p:xfrm>
              <a:off x="7727758" y="4114800"/>
              <a:ext cx="381603" cy="457933"/>
            </p:xfrm>
            <a:graphic>
              <a:graphicData uri="http://schemas.openxmlformats.org/presentationml/2006/ole">
                <p:oleObj spid="_x0000_s470195" name="Equation" r:id="rId5" imgW="177646" imgH="228402" progId="Equation.3">
                  <p:embed/>
                </p:oleObj>
              </a:graphicData>
            </a:graphic>
          </p:graphicFrame>
          <p:grpSp>
            <p:nvGrpSpPr>
              <p:cNvPr id="37" name="Group 173"/>
              <p:cNvGrpSpPr/>
              <p:nvPr/>
            </p:nvGrpSpPr>
            <p:grpSpPr>
              <a:xfrm>
                <a:off x="1981200" y="2590800"/>
                <a:ext cx="4984229" cy="2430780"/>
                <a:chOff x="1981200" y="2590800"/>
                <a:chExt cx="4984229" cy="2430780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981200" y="2590800"/>
                  <a:ext cx="4343400" cy="61722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dirty="0" smtClean="0">
                      <a:solidFill>
                        <a:schemeClr val="tx1"/>
                      </a:solidFill>
                    </a:rPr>
                    <a:t>   Message </a:t>
                  </a:r>
                  <a:r>
                    <a:rPr lang="en-US" i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W</a:t>
                  </a:r>
                  <a:endParaRPr lang="en-US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1981200" y="3200400"/>
                  <a:ext cx="4343400" cy="44958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>
                    <a:solidFill>
                      <a:schemeClr val="tx1"/>
                    </a:solidFill>
                  </a:endParaRPr>
                </a:p>
                <a:p>
                  <a:r>
                    <a:rPr lang="en-US" i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   Y</a:t>
                  </a:r>
                  <a:r>
                    <a:rPr lang="en-US" i="1" baseline="-250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8" name="Group 171"/>
                <p:cNvGrpSpPr/>
                <p:nvPr/>
              </p:nvGrpSpPr>
              <p:grpSpPr>
                <a:xfrm>
                  <a:off x="6324600" y="2590800"/>
                  <a:ext cx="640829" cy="617220"/>
                  <a:chOff x="6352082" y="2590800"/>
                  <a:chExt cx="640829" cy="617220"/>
                </a:xfrm>
              </p:grpSpPr>
              <p:sp>
                <p:nvSpPr>
                  <p:cNvPr id="51" name="Rectangle 50"/>
                  <p:cNvSpPr/>
                  <p:nvPr/>
                </p:nvSpPr>
                <p:spPr>
                  <a:xfrm>
                    <a:off x="6352082" y="2590800"/>
                    <a:ext cx="640829" cy="61722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aphicFrame>
                <p:nvGraphicFramePr>
                  <p:cNvPr id="52" name="Object 8"/>
                  <p:cNvGraphicFramePr>
                    <a:graphicFrameLocks noChangeAspect="1"/>
                  </p:cNvGraphicFramePr>
                  <p:nvPr/>
                </p:nvGraphicFramePr>
                <p:xfrm>
                  <a:off x="6477495" y="2679700"/>
                  <a:ext cx="381000" cy="431800"/>
                </p:xfrm>
                <a:graphic>
                  <a:graphicData uri="http://schemas.openxmlformats.org/presentationml/2006/ole">
                    <p:oleObj spid="_x0000_s470196" name="Equation" r:id="rId6" imgW="177569" imgH="215619" progId="Equation.3">
                      <p:embed/>
                    </p:oleObj>
                  </a:graphicData>
                </a:graphic>
              </p:graphicFrame>
            </p:grpSp>
            <p:sp>
              <p:nvSpPr>
                <p:cNvPr id="49" name="Rectangle 48"/>
                <p:cNvSpPr/>
                <p:nvPr/>
              </p:nvSpPr>
              <p:spPr>
                <a:xfrm>
                  <a:off x="1981200" y="3657600"/>
                  <a:ext cx="4343400" cy="4495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1981200" y="4572000"/>
                  <a:ext cx="4343400" cy="4495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6324600" y="3657600"/>
                <a:ext cx="1295400" cy="4572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324600" y="3200400"/>
                <a:ext cx="1295400" cy="4572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0" name="Straight Connector 39"/>
              <p:cNvCxnSpPr>
                <a:stCxn id="39" idx="0"/>
              </p:cNvCxnSpPr>
              <p:nvPr/>
            </p:nvCxnSpPr>
            <p:spPr>
              <a:xfrm rot="16200000" flipH="1" flipV="1">
                <a:off x="6267450" y="3867150"/>
                <a:ext cx="1371600" cy="381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41" name="Object 47"/>
              <p:cNvGraphicFramePr>
                <a:graphicFrameLocks noChangeAspect="1"/>
              </p:cNvGraphicFramePr>
              <p:nvPr/>
            </p:nvGraphicFramePr>
            <p:xfrm>
              <a:off x="7118279" y="3200767"/>
              <a:ext cx="381602" cy="456100"/>
            </p:xfrm>
            <a:graphic>
              <a:graphicData uri="http://schemas.openxmlformats.org/presentationml/2006/ole">
                <p:oleObj spid="_x0000_s470197" name="Equation" r:id="rId7" imgW="177646" imgH="228402" progId="Equation.3">
                  <p:embed/>
                </p:oleObj>
              </a:graphicData>
            </a:graphic>
          </p:graphicFrame>
          <p:sp>
            <p:nvSpPr>
              <p:cNvPr id="42" name="Rectangle 41"/>
              <p:cNvSpPr/>
              <p:nvPr/>
            </p:nvSpPr>
            <p:spPr>
              <a:xfrm>
                <a:off x="6324600" y="4572000"/>
                <a:ext cx="1905000" cy="4572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 rot="5400000">
                <a:off x="6706394" y="4800600"/>
                <a:ext cx="456406" cy="7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7162800" y="45720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7162800" y="4114800"/>
            <a:ext cx="304800" cy="406400"/>
          </p:xfrm>
          <a:graphic>
            <a:graphicData uri="http://schemas.openxmlformats.org/presentationml/2006/ole">
              <p:oleObj spid="_x0000_s470198" name="Equation" r:id="rId8" imgW="126725" imgH="177415" progId="Equation.3">
                <p:embed/>
              </p:oleObj>
            </a:graphicData>
          </a:graphic>
        </p:graphicFrame>
        <p:graphicFrame>
          <p:nvGraphicFramePr>
            <p:cNvPr id="34" name="Object 49"/>
            <p:cNvGraphicFramePr>
              <a:graphicFrameLocks noChangeAspect="1"/>
            </p:cNvGraphicFramePr>
            <p:nvPr/>
          </p:nvGraphicFramePr>
          <p:xfrm>
            <a:off x="6477000" y="4114800"/>
            <a:ext cx="304800" cy="406400"/>
          </p:xfrm>
          <a:graphic>
            <a:graphicData uri="http://schemas.openxmlformats.org/presentationml/2006/ole">
              <p:oleObj spid="_x0000_s470199" name="Equation" r:id="rId9" imgW="126725" imgH="177415" progId="Equation.3">
                <p:embed/>
              </p:oleObj>
            </a:graphicData>
          </a:graphic>
        </p:graphicFrame>
        <p:graphicFrame>
          <p:nvGraphicFramePr>
            <p:cNvPr id="35" name="Object 50"/>
            <p:cNvGraphicFramePr>
              <a:graphicFrameLocks noChangeAspect="1"/>
            </p:cNvGraphicFramePr>
            <p:nvPr/>
          </p:nvGraphicFramePr>
          <p:xfrm>
            <a:off x="6477000" y="3200400"/>
            <a:ext cx="304800" cy="406400"/>
          </p:xfrm>
          <a:graphic>
            <a:graphicData uri="http://schemas.openxmlformats.org/presentationml/2006/ole">
              <p:oleObj spid="_x0000_s470200" name="Equation" r:id="rId10" imgW="126725" imgH="177415" progId="Equation.3">
                <p:embed/>
              </p:oleObj>
            </a:graphicData>
          </a:graphic>
        </p:graphicFrame>
      </p:grpSp>
      <p:cxnSp>
        <p:nvCxnSpPr>
          <p:cNvPr id="16" name="Straight Connector 15"/>
          <p:cNvCxnSpPr/>
          <p:nvPr/>
        </p:nvCxnSpPr>
        <p:spPr>
          <a:xfrm>
            <a:off x="8285352" y="3140968"/>
            <a:ext cx="401320" cy="1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285352" y="4461768"/>
            <a:ext cx="401320" cy="1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85352" y="4065528"/>
            <a:ext cx="401320" cy="1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85352" y="3669288"/>
            <a:ext cx="401320" cy="1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85352" y="5254248"/>
            <a:ext cx="401320" cy="1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285352" y="4858008"/>
            <a:ext cx="401320" cy="13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8288543" y="5055477"/>
            <a:ext cx="396240" cy="13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8288543" y="4659237"/>
            <a:ext cx="396240" cy="13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8288543" y="4262997"/>
            <a:ext cx="396240" cy="13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03467167"/>
              </p:ext>
            </p:extLst>
          </p:nvPr>
        </p:nvGraphicFramePr>
        <p:xfrm>
          <a:off x="8654736" y="4836418"/>
          <a:ext cx="307975" cy="430213"/>
        </p:xfrm>
        <a:graphic>
          <a:graphicData uri="http://schemas.openxmlformats.org/presentationml/2006/ole">
            <p:oleObj spid="_x0000_s470201" name="Equation" r:id="rId11" imgW="164957" imgH="241091" progId="Equation.3">
              <p:embed/>
            </p:oleObj>
          </a:graphicData>
        </a:graphic>
      </p:graphicFrame>
      <p:graphicFrame>
        <p:nvGraphicFramePr>
          <p:cNvPr id="26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21148018"/>
              </p:ext>
            </p:extLst>
          </p:nvPr>
        </p:nvGraphicFramePr>
        <p:xfrm>
          <a:off x="8654736" y="4042668"/>
          <a:ext cx="309563" cy="430213"/>
        </p:xfrm>
        <a:graphic>
          <a:graphicData uri="http://schemas.openxmlformats.org/presentationml/2006/ole">
            <p:oleObj spid="_x0000_s470202" name="Equation" r:id="rId12" imgW="164957" imgH="241091" progId="Equation.3">
              <p:embed/>
            </p:oleObj>
          </a:graphicData>
        </a:graphic>
      </p:graphicFrame>
      <p:graphicFrame>
        <p:nvGraphicFramePr>
          <p:cNvPr id="27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39198749"/>
              </p:ext>
            </p:extLst>
          </p:nvPr>
        </p:nvGraphicFramePr>
        <p:xfrm>
          <a:off x="8630924" y="4439543"/>
          <a:ext cx="358775" cy="431800"/>
        </p:xfrm>
        <a:graphic>
          <a:graphicData uri="http://schemas.openxmlformats.org/presentationml/2006/ole">
            <p:oleObj spid="_x0000_s470203" name="Equation" r:id="rId13" imgW="190417" imgH="241195" progId="Equation.3">
              <p:embed/>
            </p:oleObj>
          </a:graphicData>
        </a:graphic>
      </p:graphicFrame>
      <p:graphicFrame>
        <p:nvGraphicFramePr>
          <p:cNvPr id="28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40133631"/>
              </p:ext>
            </p:extLst>
          </p:nvPr>
        </p:nvGraphicFramePr>
        <p:xfrm>
          <a:off x="8632511" y="3647381"/>
          <a:ext cx="357188" cy="430212"/>
        </p:xfrm>
        <a:graphic>
          <a:graphicData uri="http://schemas.openxmlformats.org/presentationml/2006/ole">
            <p:oleObj spid="_x0000_s470204" name="Equation" r:id="rId14" imgW="190417" imgH="241195" progId="Equation.3">
              <p:embed/>
            </p:oleObj>
          </a:graphicData>
        </a:graphic>
      </p:graphicFrame>
      <p:sp>
        <p:nvSpPr>
          <p:cNvPr id="31" name="Rectangle 30"/>
          <p:cNvSpPr/>
          <p:nvPr/>
        </p:nvSpPr>
        <p:spPr>
          <a:xfrm>
            <a:off x="2699792" y="4859868"/>
            <a:ext cx="24128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W+D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+D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 smtClean="0"/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 bwMode="auto">
          <a:xfrm>
            <a:off x="484960" y="4449886"/>
            <a:ext cx="22148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en-US" kern="0" dirty="0" smtClean="0">
                <a:latin typeface="Calibri" pitchFamily="34" charset="0"/>
                <a:cs typeface="Calibri" pitchFamily="34" charset="0"/>
              </a:rPr>
              <a:t>Linearly dependent redundancy for erasures</a:t>
            </a:r>
          </a:p>
        </p:txBody>
      </p:sp>
      <p:cxnSp>
        <p:nvCxnSpPr>
          <p:cNvPr id="56" name="Straight Arrow Connector 55"/>
          <p:cNvCxnSpPr/>
          <p:nvPr/>
        </p:nvCxnSpPr>
        <p:spPr bwMode="auto">
          <a:xfrm>
            <a:off x="2195736" y="4941168"/>
            <a:ext cx="563965" cy="153381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2051720" y="4005064"/>
            <a:ext cx="707981" cy="661979"/>
          </a:xfrm>
          <a:prstGeom prst="straightConnector1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 flipV="1">
            <a:off x="2195736" y="4270803"/>
            <a:ext cx="563965" cy="670365"/>
          </a:xfrm>
          <a:prstGeom prst="straightConnector1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2069136" y="3874563"/>
            <a:ext cx="690565" cy="139470"/>
          </a:xfrm>
          <a:prstGeom prst="straightConnector1">
            <a:avLst/>
          </a:prstGeom>
          <a:noFill/>
          <a:ln w="190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ectangle 54"/>
          <p:cNvSpPr/>
          <p:nvPr/>
        </p:nvSpPr>
        <p:spPr>
          <a:xfrm>
            <a:off x="2758152" y="4477297"/>
            <a:ext cx="3812540" cy="389636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Y</a:t>
            </a:r>
            <a:r>
              <a:rPr lang="en-US" i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349769" y="4859868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 bwMode="auto">
          <a:xfrm>
            <a:off x="484960" y="3501008"/>
            <a:ext cx="22148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en-US" kern="0" dirty="0" smtClean="0">
                <a:latin typeface="Calibri" pitchFamily="34" charset="0"/>
                <a:cs typeface="Calibri" pitchFamily="34" charset="0"/>
              </a:rPr>
              <a:t>Linearly independent redundancy for additions</a:t>
            </a:r>
          </a:p>
        </p:txBody>
      </p:sp>
      <p:sp>
        <p:nvSpPr>
          <p:cNvPr id="67" name="Rectangle 66"/>
          <p:cNvSpPr/>
          <p:nvPr/>
        </p:nvSpPr>
        <p:spPr>
          <a:xfrm>
            <a:off x="7740352" y="4859868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349769" y="4075985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699792" y="4075985"/>
            <a:ext cx="166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   C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W+D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174491" y="4075985"/>
            <a:ext cx="49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174491" y="4859868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21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simple hybrid strategy on wireless butterfly network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467544" y="1988840"/>
            <a:ext cx="3600400" cy="3744416"/>
            <a:chOff x="914400" y="990600"/>
            <a:chExt cx="3030538" cy="3536950"/>
          </a:xfrm>
        </p:grpSpPr>
        <p:grpSp>
          <p:nvGrpSpPr>
            <p:cNvPr id="4" name="Group 73"/>
            <p:cNvGrpSpPr/>
            <p:nvPr/>
          </p:nvGrpSpPr>
          <p:grpSpPr>
            <a:xfrm>
              <a:off x="1295400" y="1371600"/>
              <a:ext cx="2133600" cy="2895600"/>
              <a:chOff x="1295400" y="1371600"/>
              <a:chExt cx="2133600" cy="2895600"/>
            </a:xfrm>
          </p:grpSpPr>
          <p:grpSp>
            <p:nvGrpSpPr>
              <p:cNvPr id="5" name="Group 46"/>
              <p:cNvGrpSpPr/>
              <p:nvPr/>
            </p:nvGrpSpPr>
            <p:grpSpPr>
              <a:xfrm rot="10800000">
                <a:off x="1448594" y="3200400"/>
                <a:ext cx="1828800" cy="914400"/>
                <a:chOff x="5943600" y="2590800"/>
                <a:chExt cx="1828800" cy="914400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5943600" y="2590800"/>
                  <a:ext cx="914400" cy="9144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V="1">
                  <a:off x="6858000" y="2667000"/>
                  <a:ext cx="914400" cy="8382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47"/>
              <p:cNvGrpSpPr/>
              <p:nvPr/>
            </p:nvGrpSpPr>
            <p:grpSpPr>
              <a:xfrm>
                <a:off x="1448594" y="2286000"/>
                <a:ext cx="1828800" cy="914400"/>
                <a:chOff x="5943600" y="2590800"/>
                <a:chExt cx="1828800" cy="914400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>
                  <a:off x="5943600" y="2590800"/>
                  <a:ext cx="914400" cy="9144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6858000" y="2667000"/>
                  <a:ext cx="914400" cy="8382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Oval 10"/>
              <p:cNvSpPr/>
              <p:nvPr/>
            </p:nvSpPr>
            <p:spPr>
              <a:xfrm>
                <a:off x="2210594" y="3048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rot="5400000">
                <a:off x="572294" y="3162300"/>
                <a:ext cx="1752600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2401094" y="3238500"/>
                <a:ext cx="1752600" cy="15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Block Arc 13"/>
              <p:cNvSpPr/>
              <p:nvPr/>
            </p:nvSpPr>
            <p:spPr>
              <a:xfrm rot="10800000">
                <a:off x="2133600" y="3352800"/>
                <a:ext cx="533400" cy="304800"/>
              </a:xfrm>
              <a:prstGeom prst="blockArc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Block Arc 14"/>
              <p:cNvSpPr/>
              <p:nvPr/>
            </p:nvSpPr>
            <p:spPr>
              <a:xfrm rot="10800000">
                <a:off x="2057400" y="3429000"/>
                <a:ext cx="685800" cy="381000"/>
              </a:xfrm>
              <a:prstGeom prst="blockArc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Block Arc 15"/>
              <p:cNvSpPr/>
              <p:nvPr/>
            </p:nvSpPr>
            <p:spPr>
              <a:xfrm rot="10800000">
                <a:off x="1981200" y="3581400"/>
                <a:ext cx="838200" cy="381000"/>
              </a:xfrm>
              <a:prstGeom prst="blockArc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17" name="Object 16"/>
              <p:cNvGraphicFramePr>
                <a:graphicFrameLocks noChangeAspect="1"/>
              </p:cNvGraphicFramePr>
              <p:nvPr/>
            </p:nvGraphicFramePr>
            <p:xfrm>
              <a:off x="2209800" y="2514600"/>
              <a:ext cx="387350" cy="463550"/>
            </p:xfrm>
            <a:graphic>
              <a:graphicData uri="http://schemas.openxmlformats.org/presentationml/2006/ole">
                <p:oleObj spid="_x0000_s419882" name="Equation" r:id="rId4" imgW="164885" imgH="164885" progId="Equation.3">
                  <p:embed/>
                </p:oleObj>
              </a:graphicData>
            </a:graphic>
          </p:graphicFrame>
          <p:grpSp>
            <p:nvGrpSpPr>
              <p:cNvPr id="10" name="Group 63"/>
              <p:cNvGrpSpPr/>
              <p:nvPr/>
            </p:nvGrpSpPr>
            <p:grpSpPr>
              <a:xfrm rot="10800000">
                <a:off x="1447800" y="1447800"/>
                <a:ext cx="1828800" cy="914400"/>
                <a:chOff x="5943600" y="2590800"/>
                <a:chExt cx="1828800" cy="914400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>
                  <a:off x="5943600" y="2590800"/>
                  <a:ext cx="914400" cy="91440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flipV="1">
                  <a:off x="6858000" y="2667000"/>
                  <a:ext cx="914400" cy="838200"/>
                </a:xfrm>
                <a:prstGeom prst="line">
                  <a:avLst/>
                </a:prstGeom>
                <a:ln w="25400">
                  <a:round/>
                  <a:headEnd type="none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Oval 18"/>
              <p:cNvSpPr/>
              <p:nvPr/>
            </p:nvSpPr>
            <p:spPr>
              <a:xfrm>
                <a:off x="2209800" y="1371600"/>
                <a:ext cx="304800" cy="3048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124200" y="3962400"/>
                <a:ext cx="304800" cy="3048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295400" y="3886200"/>
                <a:ext cx="304800" cy="3048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124200" y="22098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295400" y="2133600"/>
                <a:ext cx="304800" cy="3048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1905000" y="990600"/>
            <a:ext cx="949614" cy="298450"/>
          </p:xfrm>
          <a:graphic>
            <a:graphicData uri="http://schemas.openxmlformats.org/presentationml/2006/ole">
              <p:oleObj spid="_x0000_s419883" name="Equation" r:id="rId5" imgW="444307" imgH="139639" progId="Equation.3">
                <p:embed/>
              </p:oleObj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914400" y="4114800"/>
            <a:ext cx="655545" cy="412750"/>
          </p:xfrm>
          <a:graphic>
            <a:graphicData uri="http://schemas.openxmlformats.org/presentationml/2006/ole">
              <p:oleObj spid="_x0000_s419884" name="Equation" r:id="rId6" imgW="342603" imgH="215713" progId="Equation.3">
                <p:embed/>
              </p:oleObj>
            </a:graphicData>
          </a:graphic>
        </p:graphicFrame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3263900" y="4114800"/>
            <a:ext cx="681038" cy="412750"/>
          </p:xfrm>
          <a:graphic>
            <a:graphicData uri="http://schemas.openxmlformats.org/presentationml/2006/ole">
              <p:oleObj spid="_x0000_s419885" name="Equation" r:id="rId7" imgW="355292" imgH="215713" progId="Equation.3">
                <p:embed/>
              </p:oleObj>
            </a:graphicData>
          </a:graphic>
        </p:graphicFrame>
      </p:grp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4211960" y="2885256"/>
            <a:ext cx="468052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Node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/>
              <a:t>  has limited computation and outgoing capacity        </a:t>
            </a:r>
          </a:p>
          <a:p>
            <a:pPr indent="-288925">
              <a:buNone/>
            </a:pPr>
            <a:r>
              <a:rPr lang="en-US" sz="2400" dirty="0" smtClean="0"/>
              <a:t>→ Probabilistically checks/codes a fraction of packets</a:t>
            </a:r>
          </a:p>
          <a:p>
            <a:pPr indent="-288925">
              <a:buFont typeface="Calibri" pitchFamily="34" charset="0"/>
              <a:buChar char="−"/>
            </a:pPr>
            <a:r>
              <a:rPr lang="en-US" sz="2400" dirty="0" smtClean="0"/>
              <a:t>Proportion of packets checked/coded chosen to maximize expected information rate subject to computational budget</a:t>
            </a:r>
          </a:p>
        </p:txBody>
      </p:sp>
      <p:cxnSp>
        <p:nvCxnSpPr>
          <p:cNvPr id="34" name="Straight Arrow Connector 33"/>
          <p:cNvCxnSpPr>
            <a:endCxn id="11" idx="7"/>
          </p:cNvCxnSpPr>
          <p:nvPr/>
        </p:nvCxnSpPr>
        <p:spPr bwMode="auto">
          <a:xfrm rot="10800000" flipV="1">
            <a:off x="2316558" y="3428999"/>
            <a:ext cx="1751386" cy="78517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simple hybrid strategy on wireless butterfly network</a:t>
            </a:r>
            <a:endParaRPr lang="en-US" dirty="0"/>
          </a:p>
        </p:txBody>
      </p:sp>
      <p:pic>
        <p:nvPicPr>
          <p:cNvPr id="5007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35" y="2132856"/>
            <a:ext cx="8828599" cy="446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5003800" y="5157788"/>
          <a:ext cx="3849688" cy="601662"/>
        </p:xfrm>
        <a:graphic>
          <a:graphicData uri="http://schemas.openxmlformats.org/presentationml/2006/ole">
            <p:oleObj spid="_x0000_s662544" name="Equation" r:id="rId5" imgW="2679700" imgH="4191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</a:rPr>
              <a:t>Outline</a:t>
            </a:r>
            <a:endParaRPr lang="en-US" sz="3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412776"/>
            <a:ext cx="8507288" cy="6315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0" lvl="1" indent="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solidFill>
                <a:schemeClr val="accent3">
                  <a:lumMod val="65000"/>
                </a:schemeClr>
              </a:solidFill>
              <a:latin typeface="Calibri" pitchFamily="34" charset="0"/>
            </a:endParaRPr>
          </a:p>
          <a:p>
            <a:pPr marL="0" lvl="1" indent="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latin typeface="Calibri" pitchFamily="34" charset="0"/>
            </a:endParaRP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Non-multicast nested networks, streaming communication</a:t>
            </a: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Multiple-source multicast, key distribution</a:t>
            </a: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solidFill>
                <a:schemeClr val="accent3">
                  <a:lumMod val="65000"/>
                </a:schemeClr>
              </a:solidFill>
              <a:latin typeface="Calibri" pitchFamily="34" charset="0"/>
            </a:endParaRP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err="1" smtClean="0">
                <a:solidFill>
                  <a:schemeClr val="accent3">
                    <a:lumMod val="65000"/>
                  </a:schemeClr>
                </a:solidFill>
                <a:latin typeface="Calibri" pitchFamily="34" charset="0"/>
              </a:rPr>
              <a:t>Rateless</a:t>
            </a:r>
            <a:r>
              <a:rPr lang="en-US" sz="2400" dirty="0" smtClean="0">
                <a:solidFill>
                  <a:schemeClr val="accent3">
                    <a:lumMod val="65000"/>
                  </a:schemeClr>
                </a:solidFill>
                <a:latin typeface="Calibri" pitchFamily="34" charset="0"/>
              </a:rPr>
              <a:t> codes, computationally limited networks</a:t>
            </a: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solidFill>
                <a:schemeClr val="accent3">
                  <a:lumMod val="65000"/>
                </a:schemeClr>
              </a:solidFill>
              <a:latin typeface="Calibri" pitchFamily="34" charset="0"/>
            </a:endParaRP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latin typeface="Calibri" pitchFamily="34" charset="0"/>
              </a:rPr>
              <a:t>Non-uniform link capacities</a:t>
            </a:r>
          </a:p>
          <a:p>
            <a:pPr marL="627063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dirty="0" smtClean="0">
                <a:latin typeface="Calibri" pitchFamily="34" charset="0"/>
              </a:rPr>
              <a:t>S. Kim, T. Ho, M. Effros and S. Avestimehr, "Network error correction with unequal link capacities," IT Transactions 2011.</a:t>
            </a:r>
          </a:p>
          <a:p>
            <a:pPr marL="627063" lvl="1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latin typeface="Calibri" pitchFamily="34" charset="0"/>
              </a:rPr>
              <a:t>T. Ho, S. Kim, Y. Yang, M. Effros and A. S. Avestimehr, "On network error correction with limited feedback capacity," ITA 2011.</a:t>
            </a:r>
            <a:r>
              <a:rPr lang="en-US" sz="2400" dirty="0" smtClean="0">
                <a:latin typeface="Calibri" pitchFamily="34" charset="0"/>
              </a:rPr>
              <a:t> </a:t>
            </a:r>
          </a:p>
          <a:p>
            <a:pPr marL="627063" lvl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latin typeface="Calibri" pitchFamily="34" charset="0"/>
            </a:endParaRPr>
          </a:p>
          <a:p>
            <a:pPr marL="0" lvl="1" indent="225425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solidFill>
                <a:schemeClr val="accent3">
                  <a:lumMod val="65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Picture 4" descr="starbuc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219" y="1340768"/>
            <a:ext cx="4054245" cy="302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4860032" y="3995192"/>
            <a:ext cx="3672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http://www.geekosystem.com/tag/starbucks/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71600"/>
          </a:xfrm>
        </p:spPr>
        <p:txBody>
          <a:bodyPr/>
          <a:lstStyle/>
          <a:p>
            <a:r>
              <a:rPr lang="en-US" dirty="0" smtClean="0"/>
              <a:t>Uniform and non-uniform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886200"/>
          </a:xfrm>
        </p:spPr>
        <p:txBody>
          <a:bodyPr/>
          <a:lstStyle/>
          <a:p>
            <a:r>
              <a:rPr lang="en-US" dirty="0" smtClean="0"/>
              <a:t>Adversarial errors on any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dirty="0" smtClean="0"/>
              <a:t> fixed but unknown links</a:t>
            </a:r>
          </a:p>
          <a:p>
            <a:r>
              <a:rPr lang="en-US" dirty="0" smtClean="0"/>
              <a:t>Uniform </a:t>
            </a:r>
            <a:r>
              <a:rPr lang="en-US" sz="2400" dirty="0" smtClean="0"/>
              <a:t>links:</a:t>
            </a:r>
          </a:p>
          <a:p>
            <a:pPr lvl="1"/>
            <a:r>
              <a:rPr lang="en-US" sz="2400" dirty="0" smtClean="0"/>
              <a:t>Multicast error correction capacity = min cut –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2z</a:t>
            </a:r>
          </a:p>
          <a:p>
            <a:pPr lvl="1"/>
            <a:r>
              <a:rPr lang="en-US" sz="2400" dirty="0" smtClean="0"/>
              <a:t>Worst-case</a:t>
            </a:r>
            <a:r>
              <a:rPr lang="en-US" sz="2400" i="1" dirty="0" smtClean="0"/>
              <a:t> </a:t>
            </a:r>
            <a:r>
              <a:rPr lang="en-US" sz="2400" dirty="0" smtClean="0"/>
              <a:t>errors occur on the min cut</a:t>
            </a:r>
          </a:p>
          <a:p>
            <a:r>
              <a:rPr lang="en-US" sz="2400" dirty="0" smtClean="0"/>
              <a:t>Non-uniform links:</a:t>
            </a:r>
          </a:p>
          <a:p>
            <a:pPr lvl="1"/>
            <a:r>
              <a:rPr lang="en-US" sz="2400" dirty="0" smtClean="0"/>
              <a:t>Not obvious what are worst-case errors</a:t>
            </a:r>
          </a:p>
          <a:p>
            <a:pPr lvl="2"/>
            <a:r>
              <a:rPr lang="en-US" sz="2400" dirty="0" smtClean="0"/>
              <a:t>Cut size versus link capacities</a:t>
            </a:r>
          </a:p>
          <a:p>
            <a:pPr lvl="2"/>
            <a:r>
              <a:rPr lang="en-US" sz="2400" dirty="0" smtClean="0"/>
              <a:t>Feedback across cuts matters (can provide information about errors on upstream links)</a:t>
            </a:r>
          </a:p>
          <a:p>
            <a:pPr lvl="1"/>
            <a:r>
              <a:rPr lang="en-US" sz="2400" dirty="0" smtClean="0"/>
              <a:t>Related work: Adversarial nodes (Kosut, Tong &amp; Tse 09)</a:t>
            </a:r>
            <a:endParaRPr lang="en-US" sz="2400" dirty="0"/>
          </a:p>
        </p:txBody>
      </p:sp>
      <p:cxnSp>
        <p:nvCxnSpPr>
          <p:cNvPr id="6" name="Curved Connector 5"/>
          <p:cNvCxnSpPr/>
          <p:nvPr/>
        </p:nvCxnSpPr>
        <p:spPr>
          <a:xfrm flipV="1">
            <a:off x="6567832" y="4058123"/>
            <a:ext cx="1469282" cy="162965"/>
          </a:xfrm>
          <a:prstGeom prst="curvedConnector3">
            <a:avLst>
              <a:gd name="adj1" fmla="val 50000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/>
          <p:nvPr/>
        </p:nvCxnSpPr>
        <p:spPr>
          <a:xfrm>
            <a:off x="8037115" y="4058123"/>
            <a:ext cx="1520899" cy="121277"/>
          </a:xfrm>
          <a:prstGeom prst="curvedConnector3">
            <a:avLst>
              <a:gd name="adj1" fmla="val 50000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302888" y="3573016"/>
            <a:ext cx="262224" cy="2425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774891" y="4300676"/>
            <a:ext cx="262224" cy="2425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246894" y="3573016"/>
            <a:ext cx="262224" cy="2425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561562" y="4300676"/>
            <a:ext cx="262224" cy="2425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16216" y="4482591"/>
            <a:ext cx="262224" cy="2425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cxnSp>
        <p:nvCxnSpPr>
          <p:cNvPr id="19" name="Straight Arrow Connector 18"/>
          <p:cNvCxnSpPr>
            <a:stCxn id="13" idx="1"/>
          </p:cNvCxnSpPr>
          <p:nvPr/>
        </p:nvCxnSpPr>
        <p:spPr>
          <a:xfrm flipH="1">
            <a:off x="8037115" y="4421953"/>
            <a:ext cx="524447" cy="242552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2"/>
          </p:cNvCxnSpPr>
          <p:nvPr/>
        </p:nvCxnSpPr>
        <p:spPr>
          <a:xfrm>
            <a:off x="7906003" y="4543229"/>
            <a:ext cx="760449" cy="121277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6778440" y="3815570"/>
            <a:ext cx="524448" cy="66702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565112" y="3815569"/>
            <a:ext cx="996451" cy="485107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906004" y="3694293"/>
            <a:ext cx="340890" cy="606383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7407778" y="3815570"/>
            <a:ext cx="340890" cy="606382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778440" y="3815570"/>
            <a:ext cx="524448" cy="667020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7407778" y="3815570"/>
            <a:ext cx="340890" cy="6063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565112" y="3815569"/>
            <a:ext cx="996451" cy="48510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7906004" y="3694293"/>
            <a:ext cx="340890" cy="60638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565112" y="3694293"/>
            <a:ext cx="681782" cy="126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8013" cy="1141412"/>
          </a:xfrm>
        </p:spPr>
        <p:txBody>
          <a:bodyPr lIns="91440" tIns="45720" rIns="91440" bIns="45720"/>
          <a:lstStyle/>
          <a:p>
            <a:pPr algn="ctr" defTabSz="914400"/>
            <a:r>
              <a:rPr lang="en-US" altLang="zh-CN" sz="3600" dirty="0"/>
              <a:t>Tighter cut set bounding approach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4294967295"/>
          </p:nvPr>
        </p:nvSpPr>
        <p:spPr>
          <a:xfrm>
            <a:off x="232419" y="1484784"/>
            <a:ext cx="8228013" cy="4524375"/>
          </a:xfrm>
        </p:spPr>
        <p:txBody>
          <a:bodyPr lIns="91440" tIns="45720" rIns="91440" bIns="45720"/>
          <a:lstStyle/>
          <a:p>
            <a:pPr defTabSz="914400"/>
            <a:r>
              <a:rPr lang="en-US" altLang="zh-CN" sz="2400" dirty="0" smtClean="0"/>
              <a:t>The classical cut </a:t>
            </a:r>
            <a:r>
              <a:rPr lang="en-US" altLang="zh-CN" sz="2400" dirty="0"/>
              <a:t>set </a:t>
            </a:r>
            <a:r>
              <a:rPr lang="en-US" altLang="zh-CN" sz="2400" dirty="0" smtClean="0"/>
              <a:t>bound </a:t>
            </a:r>
            <a:r>
              <a:rPr lang="en-US" altLang="zh-CN" sz="2400" dirty="0"/>
              <a:t>is equivalent to adding reliable, infinite-capacity bidirectional links between each pair of nodes on each side of the cut        </a:t>
            </a:r>
          </a:p>
          <a:p>
            <a:pPr defTabSz="914400"/>
            <a:r>
              <a:rPr lang="en-US" altLang="zh-CN" sz="2400" dirty="0"/>
              <a:t>Tighter bounds can be obtained </a:t>
            </a:r>
            <a:r>
              <a:rPr lang="en-US" altLang="zh-CN" sz="2400" dirty="0" smtClean="0"/>
              <a:t>by taking into account which forward links affect or are affected by which feedback links </a:t>
            </a:r>
          </a:p>
          <a:p>
            <a:pPr defTabSz="914400">
              <a:buFont typeface="Arial" pitchFamily="34" charset="0"/>
              <a:buChar char="•"/>
            </a:pPr>
            <a:r>
              <a:rPr lang="en-US" altLang="zh-CN" sz="2400" dirty="0" smtClean="0"/>
              <a:t>Equivalent to adding a link (</a:t>
            </a:r>
            <a:r>
              <a:rPr lang="en-US" altLang="zh-CN" sz="2400" dirty="0" err="1" smtClean="0"/>
              <a:t>i,j</a:t>
            </a:r>
            <a:r>
              <a:rPr lang="en-US" altLang="zh-CN" sz="2400" dirty="0" smtClean="0"/>
              <a:t>) only if there is a directed path from node </a:t>
            </a:r>
            <a:r>
              <a:rPr lang="en-US" altLang="zh-CN" sz="2400" dirty="0" err="1" smtClean="0"/>
              <a:t>i</a:t>
            </a:r>
            <a:r>
              <a:rPr lang="en-US" altLang="zh-CN" sz="2400" dirty="0" smtClean="0"/>
              <a:t> to node j on that does not cross the cut</a:t>
            </a:r>
            <a:endParaRPr lang="en-US" altLang="zh-CN" sz="2400" dirty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592267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914400">
              <a:buClrTx/>
              <a:buSzTx/>
              <a:buFontTx/>
              <a:buNone/>
            </a:pPr>
            <a:fld id="{2D55DDDB-1CD6-4960-A0C7-490796DAF805}" type="slidenum">
              <a:rPr lang="en-US" altLang="ko-KR" sz="1200">
                <a:solidFill>
                  <a:srgbClr val="898989"/>
                </a:solidFill>
                <a:latin typeface="Calibri" pitchFamily="34" charset="0"/>
                <a:ea typeface="맑은 고딕"/>
                <a:cs typeface="맑은 고딕"/>
              </a:rPr>
              <a:pPr algn="r" defTabSz="914400">
                <a:buClrTx/>
                <a:buSzTx/>
                <a:buFontTx/>
                <a:buNone/>
              </a:pPr>
              <a:t>46</a:t>
            </a:fld>
            <a:endParaRPr lang="en-US" altLang="ko-KR" sz="1200">
              <a:solidFill>
                <a:srgbClr val="898989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cxnSp>
        <p:nvCxnSpPr>
          <p:cNvPr id="76" name="Straight Arrow Connector 75"/>
          <p:cNvCxnSpPr>
            <a:stCxn id="84" idx="3"/>
            <a:endCxn id="86" idx="1"/>
          </p:cNvCxnSpPr>
          <p:nvPr/>
        </p:nvCxnSpPr>
        <p:spPr>
          <a:xfrm>
            <a:off x="5670550" y="4922217"/>
            <a:ext cx="673100" cy="1588"/>
          </a:xfrm>
          <a:prstGeom prst="straightConnector1">
            <a:avLst/>
          </a:prstGeom>
          <a:ln w="76200">
            <a:headEnd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urved Connector 78"/>
          <p:cNvCxnSpPr/>
          <p:nvPr/>
        </p:nvCxnSpPr>
        <p:spPr>
          <a:xfrm>
            <a:off x="4114800" y="4998417"/>
            <a:ext cx="933450" cy="838200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/>
          <p:nvPr/>
        </p:nvCxnSpPr>
        <p:spPr>
          <a:xfrm flipV="1">
            <a:off x="5048250" y="5379417"/>
            <a:ext cx="1089025" cy="457200"/>
          </a:xfrm>
          <a:prstGeom prst="curvedConnector3">
            <a:avLst>
              <a:gd name="adj1" fmla="val 50000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urved Connector 80"/>
          <p:cNvCxnSpPr/>
          <p:nvPr/>
        </p:nvCxnSpPr>
        <p:spPr>
          <a:xfrm>
            <a:off x="6137275" y="5379417"/>
            <a:ext cx="1503363" cy="152400"/>
          </a:xfrm>
          <a:prstGeom prst="curvedConnector3">
            <a:avLst>
              <a:gd name="adj1" fmla="val 50000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urved Connector 81"/>
          <p:cNvCxnSpPr/>
          <p:nvPr/>
        </p:nvCxnSpPr>
        <p:spPr>
          <a:xfrm>
            <a:off x="7640638" y="5531817"/>
            <a:ext cx="622300" cy="457200"/>
          </a:xfrm>
          <a:prstGeom prst="curvedConnector3">
            <a:avLst>
              <a:gd name="adj1" fmla="val 50000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/>
          <p:nvPr/>
        </p:nvCxnSpPr>
        <p:spPr>
          <a:xfrm flipV="1">
            <a:off x="8262938" y="4846017"/>
            <a:ext cx="881062" cy="1143000"/>
          </a:xfrm>
          <a:prstGeom prst="curvedConnector3">
            <a:avLst>
              <a:gd name="adj1" fmla="val 50000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5410200" y="4769817"/>
            <a:ext cx="26035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876925" y="5684217"/>
            <a:ext cx="26035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6343650" y="4769817"/>
            <a:ext cx="26035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6654800" y="5684217"/>
            <a:ext cx="26035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7173913" y="4846017"/>
            <a:ext cx="258762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8002588" y="4998417"/>
            <a:ext cx="26035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7640638" y="5836617"/>
            <a:ext cx="258762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6604000" y="4922217"/>
            <a:ext cx="1166813" cy="9144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8624888" y="5912817"/>
            <a:ext cx="26035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cxnSp>
        <p:nvCxnSpPr>
          <p:cNvPr id="101" name="Straight Arrow Connector 100"/>
          <p:cNvCxnSpPr>
            <a:stCxn id="86" idx="3"/>
          </p:cNvCxnSpPr>
          <p:nvPr/>
        </p:nvCxnSpPr>
        <p:spPr>
          <a:xfrm flipV="1">
            <a:off x="6604000" y="4655517"/>
            <a:ext cx="711200" cy="266700"/>
          </a:xfrm>
          <a:prstGeom prst="straightConnector1">
            <a:avLst/>
          </a:prstGeom>
          <a:ln w="76200">
            <a:headEnd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5789613" y="4517405"/>
            <a:ext cx="26035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cxnSp>
        <p:nvCxnSpPr>
          <p:cNvPr id="107" name="Straight Arrow Connector 106"/>
          <p:cNvCxnSpPr>
            <a:stCxn id="84" idx="2"/>
            <a:endCxn id="85" idx="0"/>
          </p:cNvCxnSpPr>
          <p:nvPr/>
        </p:nvCxnSpPr>
        <p:spPr>
          <a:xfrm rot="16200000" flipH="1">
            <a:off x="5468938" y="5146054"/>
            <a:ext cx="609600" cy="4667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5670550" y="5074617"/>
            <a:ext cx="984250" cy="6096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6604000" y="4922217"/>
            <a:ext cx="1166813" cy="9144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10800000" flipV="1">
            <a:off x="7770813" y="5150817"/>
            <a:ext cx="231775" cy="6858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432675" y="4998417"/>
            <a:ext cx="338138" cy="8382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8262938" y="5150817"/>
            <a:ext cx="361950" cy="7620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85" idx="0"/>
            <a:endCxn id="86" idx="1"/>
          </p:cNvCxnSpPr>
          <p:nvPr/>
        </p:nvCxnSpPr>
        <p:spPr>
          <a:xfrm rot="5400000" flipH="1" flipV="1">
            <a:off x="5794375" y="5134942"/>
            <a:ext cx="762000" cy="33655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5400000" flipH="1" flipV="1">
            <a:off x="6751638" y="5158754"/>
            <a:ext cx="533400" cy="517525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5400000" flipH="1" flipV="1">
            <a:off x="7127082" y="4808710"/>
            <a:ext cx="533400" cy="1217613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85" idx="0"/>
            <a:endCxn id="86" idx="1"/>
          </p:cNvCxnSpPr>
          <p:nvPr/>
        </p:nvCxnSpPr>
        <p:spPr>
          <a:xfrm rot="5400000" flipH="1" flipV="1">
            <a:off x="5794375" y="5134942"/>
            <a:ext cx="762000" cy="3365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5670550" y="5074617"/>
            <a:ext cx="984250" cy="609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84" idx="2"/>
          </p:cNvCxnSpPr>
          <p:nvPr/>
        </p:nvCxnSpPr>
        <p:spPr>
          <a:xfrm rot="16200000" flipH="1">
            <a:off x="5468938" y="5146054"/>
            <a:ext cx="609600" cy="466725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6604000" y="4922217"/>
            <a:ext cx="1166813" cy="9144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7432675" y="4998417"/>
            <a:ext cx="338138" cy="8382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0800000" flipV="1">
            <a:off x="7770813" y="5150817"/>
            <a:ext cx="231775" cy="6858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8262938" y="5150817"/>
            <a:ext cx="361950" cy="7620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rot="5400000" flipH="1" flipV="1">
            <a:off x="6751638" y="5158754"/>
            <a:ext cx="533400" cy="5175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rot="5400000" flipH="1" flipV="1">
            <a:off x="7127082" y="4808710"/>
            <a:ext cx="533400" cy="12176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307" idx="0"/>
            <a:endCxn id="91" idx="1"/>
          </p:cNvCxnSpPr>
          <p:nvPr/>
        </p:nvCxnSpPr>
        <p:spPr>
          <a:xfrm rot="5400000" flipH="1" flipV="1">
            <a:off x="7115969" y="5654848"/>
            <a:ext cx="190500" cy="858838"/>
          </a:xfrm>
          <a:prstGeom prst="straightConnector1">
            <a:avLst/>
          </a:prstGeom>
          <a:ln w="76200">
            <a:headEnd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8618538" y="4846017"/>
            <a:ext cx="52546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cxnSp>
        <p:nvCxnSpPr>
          <p:cNvPr id="136" name="Straight Arrow Connector 135"/>
          <p:cNvCxnSpPr>
            <a:endCxn id="90" idx="1"/>
          </p:cNvCxnSpPr>
          <p:nvPr/>
        </p:nvCxnSpPr>
        <p:spPr>
          <a:xfrm>
            <a:off x="7315200" y="4655517"/>
            <a:ext cx="687388" cy="495300"/>
          </a:xfrm>
          <a:prstGeom prst="straightConnector1">
            <a:avLst/>
          </a:prstGeom>
          <a:ln w="76200">
            <a:headEnd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6891338" y="5836617"/>
            <a:ext cx="749300" cy="152400"/>
          </a:xfrm>
          <a:prstGeom prst="straightConnector1">
            <a:avLst/>
          </a:prstGeom>
          <a:ln w="76200">
            <a:headEnd w="sm" len="sm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Arrow Connector 249"/>
          <p:cNvCxnSpPr>
            <a:stCxn id="85" idx="3"/>
            <a:endCxn id="307" idx="0"/>
          </p:cNvCxnSpPr>
          <p:nvPr/>
        </p:nvCxnSpPr>
        <p:spPr>
          <a:xfrm>
            <a:off x="6137275" y="5836617"/>
            <a:ext cx="644525" cy="342900"/>
          </a:xfrm>
          <a:prstGeom prst="straightConnector1">
            <a:avLst/>
          </a:prstGeom>
          <a:ln w="76200">
            <a:headEnd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Arrow Connector 253"/>
          <p:cNvCxnSpPr>
            <a:stCxn id="260" idx="3"/>
            <a:endCxn id="262" idx="1"/>
          </p:cNvCxnSpPr>
          <p:nvPr/>
        </p:nvCxnSpPr>
        <p:spPr bwMode="auto">
          <a:xfrm>
            <a:off x="717550" y="4922217"/>
            <a:ext cx="673100" cy="158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urved Connector 254"/>
          <p:cNvCxnSpPr/>
          <p:nvPr/>
        </p:nvCxnSpPr>
        <p:spPr bwMode="auto">
          <a:xfrm>
            <a:off x="-838200" y="4998417"/>
            <a:ext cx="933450" cy="838200"/>
          </a:xfrm>
          <a:prstGeom prst="curved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urved Connector 255"/>
          <p:cNvCxnSpPr/>
          <p:nvPr/>
        </p:nvCxnSpPr>
        <p:spPr bwMode="auto">
          <a:xfrm flipV="1">
            <a:off x="95250" y="5379417"/>
            <a:ext cx="1089025" cy="457200"/>
          </a:xfrm>
          <a:prstGeom prst="curvedConnector3">
            <a:avLst>
              <a:gd name="adj1" fmla="val 50000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urved Connector 256"/>
          <p:cNvCxnSpPr/>
          <p:nvPr/>
        </p:nvCxnSpPr>
        <p:spPr bwMode="auto">
          <a:xfrm>
            <a:off x="1184275" y="5379417"/>
            <a:ext cx="1503363" cy="152400"/>
          </a:xfrm>
          <a:prstGeom prst="curvedConnector3">
            <a:avLst>
              <a:gd name="adj1" fmla="val 50000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urved Connector 257"/>
          <p:cNvCxnSpPr/>
          <p:nvPr/>
        </p:nvCxnSpPr>
        <p:spPr bwMode="auto">
          <a:xfrm>
            <a:off x="2687638" y="5531817"/>
            <a:ext cx="622300" cy="457200"/>
          </a:xfrm>
          <a:prstGeom prst="curvedConnector3">
            <a:avLst>
              <a:gd name="adj1" fmla="val 50000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Curved Connector 258"/>
          <p:cNvCxnSpPr/>
          <p:nvPr/>
        </p:nvCxnSpPr>
        <p:spPr bwMode="auto">
          <a:xfrm flipV="1">
            <a:off x="3309938" y="4846017"/>
            <a:ext cx="881062" cy="1143000"/>
          </a:xfrm>
          <a:prstGeom prst="curvedConnector3">
            <a:avLst>
              <a:gd name="adj1" fmla="val 50000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ounded Rectangle 259"/>
          <p:cNvSpPr/>
          <p:nvPr/>
        </p:nvSpPr>
        <p:spPr bwMode="auto">
          <a:xfrm>
            <a:off x="457201" y="4769817"/>
            <a:ext cx="26035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sp>
        <p:nvSpPr>
          <p:cNvPr id="261" name="Rounded Rectangle 260"/>
          <p:cNvSpPr/>
          <p:nvPr/>
        </p:nvSpPr>
        <p:spPr bwMode="auto">
          <a:xfrm>
            <a:off x="923925" y="5684217"/>
            <a:ext cx="26035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sp>
        <p:nvSpPr>
          <p:cNvPr id="262" name="Rounded Rectangle 261"/>
          <p:cNvSpPr/>
          <p:nvPr/>
        </p:nvSpPr>
        <p:spPr bwMode="auto">
          <a:xfrm>
            <a:off x="1390650" y="4769817"/>
            <a:ext cx="26035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sp>
        <p:nvSpPr>
          <p:cNvPr id="263" name="Rounded Rectangle 262"/>
          <p:cNvSpPr/>
          <p:nvPr/>
        </p:nvSpPr>
        <p:spPr bwMode="auto">
          <a:xfrm>
            <a:off x="1701800" y="5684217"/>
            <a:ext cx="26035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sp>
        <p:nvSpPr>
          <p:cNvPr id="264" name="Rounded Rectangle 263"/>
          <p:cNvSpPr/>
          <p:nvPr/>
        </p:nvSpPr>
        <p:spPr bwMode="auto">
          <a:xfrm>
            <a:off x="2220913" y="4846017"/>
            <a:ext cx="258762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sp>
        <p:nvSpPr>
          <p:cNvPr id="265" name="Rounded Rectangle 264"/>
          <p:cNvSpPr/>
          <p:nvPr/>
        </p:nvSpPr>
        <p:spPr bwMode="auto">
          <a:xfrm>
            <a:off x="3049588" y="4998417"/>
            <a:ext cx="26035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sp>
        <p:nvSpPr>
          <p:cNvPr id="266" name="Rounded Rectangle 265"/>
          <p:cNvSpPr/>
          <p:nvPr/>
        </p:nvSpPr>
        <p:spPr bwMode="auto">
          <a:xfrm>
            <a:off x="2687638" y="5836617"/>
            <a:ext cx="258762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cxnSp>
        <p:nvCxnSpPr>
          <p:cNvPr id="267" name="Straight Arrow Connector 266"/>
          <p:cNvCxnSpPr/>
          <p:nvPr/>
        </p:nvCxnSpPr>
        <p:spPr bwMode="auto">
          <a:xfrm>
            <a:off x="1651000" y="4922217"/>
            <a:ext cx="1166813" cy="9144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Rounded Rectangle 267"/>
          <p:cNvSpPr/>
          <p:nvPr/>
        </p:nvSpPr>
        <p:spPr bwMode="auto">
          <a:xfrm>
            <a:off x="3671888" y="5912817"/>
            <a:ext cx="26035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cxnSp>
        <p:nvCxnSpPr>
          <p:cNvPr id="269" name="Straight Arrow Connector 268"/>
          <p:cNvCxnSpPr>
            <a:endCxn id="260" idx="0"/>
          </p:cNvCxnSpPr>
          <p:nvPr/>
        </p:nvCxnSpPr>
        <p:spPr bwMode="auto">
          <a:xfrm rot="16200000" flipH="1">
            <a:off x="422275" y="4604717"/>
            <a:ext cx="304800" cy="254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>
            <a:endCxn id="264" idx="0"/>
          </p:cNvCxnSpPr>
          <p:nvPr/>
        </p:nvCxnSpPr>
        <p:spPr bwMode="auto">
          <a:xfrm rot="16200000" flipH="1">
            <a:off x="1756569" y="4251499"/>
            <a:ext cx="306387" cy="88265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/>
          <p:cNvCxnSpPr>
            <a:stCxn id="262" idx="0"/>
          </p:cNvCxnSpPr>
          <p:nvPr/>
        </p:nvCxnSpPr>
        <p:spPr bwMode="auto">
          <a:xfrm rot="5400000" flipH="1" flipV="1">
            <a:off x="1884362" y="4063380"/>
            <a:ext cx="342900" cy="106997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Rectangle 271"/>
          <p:cNvSpPr/>
          <p:nvPr/>
        </p:nvSpPr>
        <p:spPr bwMode="auto">
          <a:xfrm>
            <a:off x="836613" y="4517405"/>
            <a:ext cx="26035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cxnSp>
        <p:nvCxnSpPr>
          <p:cNvPr id="273" name="Straight Arrow Connector 272"/>
          <p:cNvCxnSpPr>
            <a:stCxn id="263" idx="1"/>
          </p:cNvCxnSpPr>
          <p:nvPr/>
        </p:nvCxnSpPr>
        <p:spPr bwMode="auto">
          <a:xfrm rot="10800000" flipV="1">
            <a:off x="1184275" y="5836617"/>
            <a:ext cx="517525" cy="3048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stCxn id="260" idx="2"/>
            <a:endCxn id="261" idx="0"/>
          </p:cNvCxnSpPr>
          <p:nvPr/>
        </p:nvCxnSpPr>
        <p:spPr bwMode="auto">
          <a:xfrm rot="16200000" flipH="1">
            <a:off x="515938" y="5146054"/>
            <a:ext cx="609600" cy="4667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Arrow Connector 274"/>
          <p:cNvCxnSpPr>
            <a:endCxn id="266" idx="1"/>
          </p:cNvCxnSpPr>
          <p:nvPr/>
        </p:nvCxnSpPr>
        <p:spPr bwMode="auto">
          <a:xfrm flipV="1">
            <a:off x="1828800" y="5989017"/>
            <a:ext cx="858838" cy="3429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/>
          <p:nvPr/>
        </p:nvCxnSpPr>
        <p:spPr bwMode="auto">
          <a:xfrm>
            <a:off x="717550" y="5074617"/>
            <a:ext cx="984250" cy="6096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/>
          <p:nvPr/>
        </p:nvCxnSpPr>
        <p:spPr bwMode="auto">
          <a:xfrm>
            <a:off x="1651000" y="4922217"/>
            <a:ext cx="1166813" cy="9144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/>
          <p:nvPr/>
        </p:nvCxnSpPr>
        <p:spPr bwMode="auto">
          <a:xfrm rot="10800000" flipV="1">
            <a:off x="2817813" y="5150817"/>
            <a:ext cx="231775" cy="6858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 bwMode="auto">
          <a:xfrm>
            <a:off x="2479676" y="4998417"/>
            <a:ext cx="338138" cy="8382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 bwMode="auto">
          <a:xfrm>
            <a:off x="3309938" y="5150817"/>
            <a:ext cx="361950" cy="76200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Arrow Connector 280"/>
          <p:cNvCxnSpPr>
            <a:stCxn id="261" idx="0"/>
            <a:endCxn id="262" idx="1"/>
          </p:cNvCxnSpPr>
          <p:nvPr/>
        </p:nvCxnSpPr>
        <p:spPr bwMode="auto">
          <a:xfrm rot="5400000" flipH="1" flipV="1">
            <a:off x="841376" y="5134942"/>
            <a:ext cx="762000" cy="33655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Arrow Connector 281"/>
          <p:cNvCxnSpPr/>
          <p:nvPr/>
        </p:nvCxnSpPr>
        <p:spPr bwMode="auto">
          <a:xfrm rot="5400000" flipH="1" flipV="1">
            <a:off x="1798638" y="5158754"/>
            <a:ext cx="533400" cy="517525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Arrow Connector 282"/>
          <p:cNvCxnSpPr/>
          <p:nvPr/>
        </p:nvCxnSpPr>
        <p:spPr bwMode="auto">
          <a:xfrm rot="5400000" flipH="1" flipV="1">
            <a:off x="2174082" y="4808710"/>
            <a:ext cx="533400" cy="1217613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Arrow Connector 283"/>
          <p:cNvCxnSpPr>
            <a:stCxn id="261" idx="0"/>
            <a:endCxn id="262" idx="1"/>
          </p:cNvCxnSpPr>
          <p:nvPr/>
        </p:nvCxnSpPr>
        <p:spPr bwMode="auto">
          <a:xfrm rot="5400000" flipH="1" flipV="1">
            <a:off x="841376" y="5134942"/>
            <a:ext cx="762000" cy="3365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/>
          <p:nvPr/>
        </p:nvCxnSpPr>
        <p:spPr bwMode="auto">
          <a:xfrm>
            <a:off x="717550" y="5074617"/>
            <a:ext cx="984250" cy="609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>
            <a:stCxn id="260" idx="2"/>
          </p:cNvCxnSpPr>
          <p:nvPr/>
        </p:nvCxnSpPr>
        <p:spPr bwMode="auto">
          <a:xfrm rot="16200000" flipH="1">
            <a:off x="515938" y="5146054"/>
            <a:ext cx="609600" cy="466725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/>
          <p:nvPr/>
        </p:nvCxnSpPr>
        <p:spPr bwMode="auto">
          <a:xfrm>
            <a:off x="1651000" y="4922217"/>
            <a:ext cx="1166813" cy="9144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/>
          <p:nvPr/>
        </p:nvCxnSpPr>
        <p:spPr bwMode="auto">
          <a:xfrm>
            <a:off x="2479676" y="4998417"/>
            <a:ext cx="338138" cy="8382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/>
          <p:nvPr/>
        </p:nvCxnSpPr>
        <p:spPr bwMode="auto">
          <a:xfrm rot="10800000" flipV="1">
            <a:off x="2817813" y="5150817"/>
            <a:ext cx="231775" cy="6858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/>
          <p:nvPr/>
        </p:nvCxnSpPr>
        <p:spPr bwMode="auto">
          <a:xfrm>
            <a:off x="3309938" y="5150817"/>
            <a:ext cx="361950" cy="7620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 bwMode="auto">
          <a:xfrm rot="5400000" flipH="1" flipV="1">
            <a:off x="1798638" y="5158754"/>
            <a:ext cx="533400" cy="5175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 bwMode="auto">
          <a:xfrm rot="5400000" flipH="1" flipV="1">
            <a:off x="2174082" y="4808710"/>
            <a:ext cx="533400" cy="12176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 bwMode="auto">
          <a:xfrm rot="10800000" flipV="1">
            <a:off x="2995613" y="6217617"/>
            <a:ext cx="781050" cy="3429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Rectangle 293"/>
          <p:cNvSpPr/>
          <p:nvPr/>
        </p:nvSpPr>
        <p:spPr bwMode="auto">
          <a:xfrm>
            <a:off x="3665538" y="4846017"/>
            <a:ext cx="52546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sp>
        <p:nvSpPr>
          <p:cNvPr id="295" name="Rectangle 294"/>
          <p:cNvSpPr/>
          <p:nvPr/>
        </p:nvSpPr>
        <p:spPr bwMode="auto">
          <a:xfrm>
            <a:off x="-838200" y="4998417"/>
            <a:ext cx="1147763" cy="1104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cxnSp>
        <p:nvCxnSpPr>
          <p:cNvPr id="296" name="Straight Arrow Connector 295"/>
          <p:cNvCxnSpPr>
            <a:stCxn id="111" idx="2"/>
          </p:cNvCxnSpPr>
          <p:nvPr/>
        </p:nvCxnSpPr>
        <p:spPr bwMode="auto">
          <a:xfrm rot="16200000" flipH="1">
            <a:off x="2740818" y="4559473"/>
            <a:ext cx="419100" cy="458787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 bwMode="auto">
          <a:xfrm>
            <a:off x="1938338" y="5836617"/>
            <a:ext cx="749300" cy="1524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/>
          <p:cNvCxnSpPr/>
          <p:nvPr/>
        </p:nvCxnSpPr>
        <p:spPr bwMode="auto">
          <a:xfrm>
            <a:off x="1054100" y="5989017"/>
            <a:ext cx="774702" cy="342902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/>
          <p:cNvSpPr/>
          <p:nvPr/>
        </p:nvSpPr>
        <p:spPr>
          <a:xfrm>
            <a:off x="4114800" y="4998417"/>
            <a:ext cx="1147763" cy="1104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sp>
        <p:nvSpPr>
          <p:cNvPr id="135" name="Right Arrow 134"/>
          <p:cNvSpPr/>
          <p:nvPr/>
        </p:nvSpPr>
        <p:spPr>
          <a:xfrm>
            <a:off x="3962400" y="5036517"/>
            <a:ext cx="1143000" cy="45720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sp>
        <p:nvSpPr>
          <p:cNvPr id="307" name="TextBox 306"/>
          <p:cNvSpPr txBox="1">
            <a:spLocks noChangeArrowheads="1"/>
          </p:cNvSpPr>
          <p:nvPr/>
        </p:nvSpPr>
        <p:spPr bwMode="auto">
          <a:xfrm>
            <a:off x="5562600" y="6179517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altLang="zh-CN" sz="2400" dirty="0">
                <a:solidFill>
                  <a:schemeClr val="tx1"/>
                </a:solidFill>
                <a:latin typeface="Calibri" pitchFamily="34" charset="0"/>
              </a:rPr>
              <a:t>Zigzag network</a:t>
            </a:r>
          </a:p>
        </p:txBody>
      </p:sp>
      <p:sp>
        <p:nvSpPr>
          <p:cNvPr id="109" name="Rounded Rectangle 108"/>
          <p:cNvSpPr/>
          <p:nvPr/>
        </p:nvSpPr>
        <p:spPr bwMode="auto">
          <a:xfrm>
            <a:off x="1828800" y="6179517"/>
            <a:ext cx="26035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2590800" y="4274517"/>
            <a:ext cx="260350" cy="30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1" grpId="0" animBg="1"/>
      <p:bldP spid="93" grpId="0" animBg="1"/>
      <p:bldP spid="104" grpId="0" animBg="1"/>
      <p:bldP spid="133" grpId="0" animBg="1"/>
      <p:bldP spid="13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371600"/>
          </a:xfrm>
        </p:spPr>
        <p:txBody>
          <a:bodyPr/>
          <a:lstStyle/>
          <a:p>
            <a:r>
              <a:rPr lang="en-US" altLang="ko-KR" dirty="0" smtClean="0"/>
              <a:t>New cut-set bound</a:t>
            </a:r>
            <a:endParaRPr lang="en-US" altLang="ko-K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547664"/>
            <a:ext cx="8229600" cy="4421088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2400" dirty="0" smtClean="0"/>
              <a:t>For any cut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dirty="0" smtClean="0"/>
              <a:t>, </a:t>
            </a:r>
          </a:p>
          <a:p>
            <a:pPr>
              <a:defRPr/>
            </a:pPr>
            <a:r>
              <a:rPr lang="en-US" sz="2400" dirty="0" smtClean="0"/>
              <a:t>adversary can erase a set of 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ko-KR" sz="2400" dirty="0" smtClean="0"/>
              <a:t> forward links </a:t>
            </a:r>
          </a:p>
          <a:p>
            <a:pPr>
              <a:defRPr/>
            </a:pPr>
            <a:r>
              <a:rPr lang="en-US" altLang="ko-KR" sz="2400" dirty="0" smtClean="0"/>
              <a:t>adversary then chooses two sets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,Z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dirty="0" smtClean="0"/>
              <a:t> of </a:t>
            </a:r>
            <a:r>
              <a:rPr lang="en-US" altLang="ko-KR" sz="2400" i="1" dirty="0" smtClean="0">
                <a:latin typeface="Times New Roman" pitchFamily="18" charset="0"/>
                <a:cs typeface="Times New Roman" pitchFamily="18" charset="0"/>
              </a:rPr>
              <a:t>z-k</a:t>
            </a:r>
            <a:r>
              <a:rPr lang="en-US" altLang="ko-KR" sz="2400" dirty="0" smtClean="0"/>
              <a:t> links </a:t>
            </a:r>
            <a:r>
              <a:rPr lang="en-US" altLang="ko-KR" sz="2400" dirty="0" err="1" smtClean="0"/>
              <a:t>s.t</a:t>
            </a:r>
            <a:r>
              <a:rPr lang="en-US" altLang="ko-KR" sz="2400" dirty="0" smtClean="0"/>
              <a:t>. decoder cannot distinguish which set is adversarial:</a:t>
            </a:r>
          </a:p>
          <a:p>
            <a:pPr lvl="1">
              <a:defRPr/>
            </a:pPr>
            <a:r>
              <a:rPr lang="en-US" altLang="ko-KR" dirty="0" smtClean="0"/>
              <a:t>no feedback links downstream of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Z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,Z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ko-KR" dirty="0" smtClean="0"/>
              <a:t>,</a:t>
            </a:r>
          </a:p>
          <a:p>
            <a:pPr lvl="1">
              <a:defRPr/>
            </a:pPr>
            <a:r>
              <a:rPr lang="en-US" altLang="ko-KR" dirty="0" smtClean="0"/>
              <a:t>downstream feedback links are included in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ko-KR" dirty="0" smtClean="0"/>
              <a:t> , or</a:t>
            </a:r>
          </a:p>
          <a:p>
            <a:pPr lvl="1">
              <a:defRPr/>
            </a:pPr>
            <a:r>
              <a:rPr lang="en-US" altLang="ko-KR" dirty="0" smtClean="0"/>
              <a:t>downstream feedback links </a:t>
            </a:r>
            <a:r>
              <a:rPr lang="en-US" altLang="ko-KR" i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ko-KR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ko-KR" dirty="0" smtClean="0"/>
              <a:t> that are not in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ko-KR" dirty="0" smtClean="0"/>
              <a:t> have relatively small capacity </a:t>
            </a:r>
            <a:r>
              <a:rPr lang="en-US" altLang="ko-KR" dirty="0" err="1" smtClean="0"/>
              <a:t>s.t</a:t>
            </a:r>
            <a:r>
              <a:rPr lang="en-US" altLang="ko-KR" dirty="0" smtClean="0"/>
              <a:t>. distinct </a:t>
            </a:r>
            <a:r>
              <a:rPr lang="en-US" altLang="ko-KR" dirty="0" err="1" smtClean="0"/>
              <a:t>codewords</a:t>
            </a:r>
            <a:r>
              <a:rPr lang="en-US" altLang="ko-KR" dirty="0" smtClean="0"/>
              <a:t> have the same feedback link values</a:t>
            </a:r>
          </a:p>
          <a:p>
            <a:pPr>
              <a:defRPr/>
            </a:pPr>
            <a:r>
              <a:rPr lang="en-US" altLang="ko-KR" sz="2400" dirty="0" smtClean="0"/>
              <a:t>sum of capacities of remaining forward links + capacities of links in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,W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dirty="0" smtClean="0"/>
              <a:t> is an upper bound</a:t>
            </a:r>
          </a:p>
          <a:p>
            <a:pPr>
              <a:defRPr/>
            </a:pPr>
            <a:endParaRPr lang="en-US" altLang="ko-KR" sz="600" dirty="0" smtClean="0"/>
          </a:p>
          <a:p>
            <a:pPr>
              <a:defRPr/>
            </a:pPr>
            <a:endParaRPr lang="en-US" altLang="ko-KR" sz="600" dirty="0" smtClean="0"/>
          </a:p>
          <a:p>
            <a:pPr>
              <a:buNone/>
              <a:defRPr/>
            </a:pPr>
            <a:r>
              <a:rPr lang="en-US" altLang="ko-KR" sz="2400" dirty="0" smtClean="0"/>
              <a:t>Bound is tight on some families of zigzag networks</a:t>
            </a:r>
          </a:p>
          <a:p>
            <a:pPr>
              <a:defRPr/>
            </a:pPr>
            <a:endParaRPr lang="en-US" sz="2400" dirty="0" smtClean="0"/>
          </a:p>
        </p:txBody>
      </p:sp>
      <p:cxnSp>
        <p:nvCxnSpPr>
          <p:cNvPr id="4" name="Curved Connector 3"/>
          <p:cNvCxnSpPr/>
          <p:nvPr/>
        </p:nvCxnSpPr>
        <p:spPr>
          <a:xfrm flipV="1">
            <a:off x="6804248" y="1393827"/>
            <a:ext cx="1469282" cy="162965"/>
          </a:xfrm>
          <a:prstGeom prst="curvedConnector3">
            <a:avLst>
              <a:gd name="adj1" fmla="val 50000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urved Connector 4"/>
          <p:cNvCxnSpPr/>
          <p:nvPr/>
        </p:nvCxnSpPr>
        <p:spPr>
          <a:xfrm>
            <a:off x="8273531" y="1393827"/>
            <a:ext cx="1520899" cy="121277"/>
          </a:xfrm>
          <a:prstGeom prst="curvedConnector3">
            <a:avLst>
              <a:gd name="adj1" fmla="val 50000"/>
            </a:avLst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7539304" y="908720"/>
            <a:ext cx="262224" cy="2425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11307" y="1636380"/>
            <a:ext cx="262224" cy="2425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483310" y="908720"/>
            <a:ext cx="262224" cy="2425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797978" y="1636380"/>
            <a:ext cx="262224" cy="2425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52632" y="1818295"/>
            <a:ext cx="262224" cy="2425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buClrTx/>
              <a:buSzTx/>
              <a:buFontTx/>
              <a:buNone/>
            </a:pPr>
            <a:endParaRPr lang="en-US" altLang="ko-KR">
              <a:solidFill>
                <a:srgbClr val="FFFFFF"/>
              </a:solidFill>
              <a:latin typeface="Calibri" pitchFamily="34" charset="0"/>
              <a:ea typeface="맑은 고딕"/>
              <a:cs typeface="맑은 고딕"/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8273531" y="1757657"/>
            <a:ext cx="524447" cy="242552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7" idx="2"/>
          </p:cNvCxnSpPr>
          <p:nvPr/>
        </p:nvCxnSpPr>
        <p:spPr>
          <a:xfrm>
            <a:off x="8142419" y="1878933"/>
            <a:ext cx="760449" cy="121277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014856" y="1151274"/>
            <a:ext cx="524448" cy="667020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801528" y="1151273"/>
            <a:ext cx="996451" cy="485107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142420" y="1029997"/>
            <a:ext cx="340890" cy="606383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644194" y="1151274"/>
            <a:ext cx="340890" cy="606382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014856" y="1151274"/>
            <a:ext cx="524448" cy="667020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7644194" y="1151274"/>
            <a:ext cx="340890" cy="6063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801528" y="1151273"/>
            <a:ext cx="996451" cy="48510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142420" y="1029997"/>
            <a:ext cx="340890" cy="60638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801528" y="1029997"/>
            <a:ext cx="681782" cy="126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rot="2400000">
            <a:off x="7270216" y="1308833"/>
            <a:ext cx="174137" cy="135880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rot="2100000">
            <a:off x="8274118" y="1200947"/>
            <a:ext cx="171558" cy="108356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 rot="3480000">
            <a:off x="7784031" y="1443294"/>
            <a:ext cx="119883" cy="1699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 rot="3480000">
            <a:off x="7664547" y="1360553"/>
            <a:ext cx="305330" cy="160292"/>
          </a:xfrm>
          <a:prstGeom prst="ellipse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4064" y="1433512"/>
            <a:ext cx="10066568" cy="4381918"/>
          </a:xfrm>
        </p:spPr>
      </p:pic>
      <p:sp>
        <p:nvSpPr>
          <p:cNvPr id="10" name="TextBox 9"/>
          <p:cNvSpPr txBox="1"/>
          <p:nvPr/>
        </p:nvSpPr>
        <p:spPr>
          <a:xfrm>
            <a:off x="5715000" y="4267200"/>
            <a:ext cx="2133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z=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Achieve rate 3 using new code construction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Achievability - example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3352800" y="1500336"/>
            <a:ext cx="6907832" cy="495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47864" y="1917120"/>
            <a:ext cx="540060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4488" indent="-344488">
              <a:buFont typeface="Arial" pitchFamily="34" charset="0"/>
              <a:buChar char="•"/>
            </a:pPr>
            <a:r>
              <a:rPr lang="en-US" altLang="ko-KR" sz="2500" dirty="0" smtClean="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rPr>
              <a:t>For 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z=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sz="2500" dirty="0" smtClean="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rPr>
              <a:t>, </a:t>
            </a:r>
            <a:r>
              <a:rPr lang="en-US" altLang="ko-KR" sz="2500" dirty="0" smtClean="0">
                <a:latin typeface="Calibri" pitchFamily="34" charset="0"/>
                <a:ea typeface="맑은 고딕"/>
                <a:cs typeface="맑은 고딕"/>
              </a:rPr>
              <a:t>upper bound</a:t>
            </a:r>
            <a:r>
              <a:rPr lang="en-US" altLang="ko-KR" sz="2500" dirty="0" smtClean="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rPr>
              <a:t> </a:t>
            </a:r>
            <a:r>
              <a:rPr lang="en-US" altLang="ko-KR" sz="2500" dirty="0" smtClean="0">
                <a:solidFill>
                  <a:schemeClr val="tx1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= 5</a:t>
            </a:r>
          </a:p>
          <a:p>
            <a:pPr marL="344488" indent="-344488" defTabSz="914400">
              <a:buClrTx/>
              <a:buSzTx/>
              <a:buFont typeface="Arial" pitchFamily="34" charset="0"/>
              <a:buChar char="•"/>
            </a:pPr>
            <a:r>
              <a:rPr lang="en-US" altLang="ko-KR" sz="2500" dirty="0" smtClean="0">
                <a:solidFill>
                  <a:schemeClr val="tx1"/>
                </a:solidFill>
                <a:latin typeface="Calibri" pitchFamily="34" charset="0"/>
                <a:ea typeface="맑은 고딕"/>
                <a:cs typeface="맑은 고딕"/>
              </a:rPr>
              <a:t>Without feedback link, capacity </a:t>
            </a:r>
            <a:r>
              <a:rPr lang="en-US" altLang="ko-KR" sz="2500" dirty="0" smtClean="0">
                <a:solidFill>
                  <a:schemeClr val="tx1"/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= 2</a:t>
            </a:r>
          </a:p>
          <a:p>
            <a:pPr marL="344488" indent="-344488" defTabSz="914400">
              <a:buClrTx/>
              <a:buSzTx/>
              <a:buFont typeface="Arial" pitchFamily="34" charset="0"/>
              <a:buChar char="•"/>
            </a:pPr>
            <a:r>
              <a:rPr lang="en-US" altLang="ko-KR" sz="2500" dirty="0" smtClean="0">
                <a:latin typeface="Calibri" pitchFamily="34" charset="0"/>
                <a:ea typeface="맑은 고딕"/>
                <a:cs typeface="맑은 고딕"/>
              </a:rPr>
              <a:t>Can we use feedback link to achieve rate </a:t>
            </a:r>
            <a:r>
              <a:rPr lang="en-US" altLang="ko-KR" sz="2500" dirty="0" smtClean="0">
                <a:latin typeface="Times new Roman" pitchFamily="18" charset="0"/>
                <a:ea typeface="맑은 고딕"/>
                <a:cs typeface="Times new Roman" pitchFamily="18" charset="0"/>
              </a:rPr>
              <a:t>5</a:t>
            </a:r>
            <a:r>
              <a:rPr lang="en-US" altLang="ko-KR" sz="2500" dirty="0" smtClean="0">
                <a:latin typeface="Calibri" pitchFamily="34" charset="0"/>
                <a:ea typeface="맑은 고딕"/>
                <a:cs typeface="맑은 고딕"/>
              </a:rPr>
              <a:t>?</a:t>
            </a:r>
          </a:p>
          <a:p>
            <a:pPr marL="395288" indent="-395288" defTabSz="914400">
              <a:buClrTx/>
              <a:buSzTx/>
              <a:buFont typeface="Arial" pitchFamily="34" charset="0"/>
              <a:buChar char="•"/>
            </a:pPr>
            <a:endParaRPr lang="en-US" altLang="ko-KR" sz="2500" dirty="0">
              <a:solidFill>
                <a:schemeClr val="tx1"/>
              </a:solidFill>
              <a:latin typeface="Calibri" pitchFamily="34" charset="0"/>
              <a:ea typeface="맑은 고딕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67544" y="4345940"/>
            <a:ext cx="792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kern="0" dirty="0" smtClean="0">
                <a:latin typeface="Calibri" pitchFamily="34" charset="0"/>
                <a:cs typeface="Calibri" pitchFamily="34" charset="0"/>
              </a:rPr>
              <a:t>∞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051720" y="2473732"/>
            <a:ext cx="792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kern="0" dirty="0" smtClean="0">
                <a:latin typeface="Calibri" pitchFamily="34" charset="0"/>
                <a:cs typeface="Calibri" pitchFamily="34" charset="0"/>
              </a:rPr>
              <a:t>∞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4064" y="1433512"/>
            <a:ext cx="10066568" cy="4381918"/>
          </a:xfrm>
        </p:spPr>
      </p:pic>
      <p:sp>
        <p:nvSpPr>
          <p:cNvPr id="10" name="TextBox 9"/>
          <p:cNvSpPr txBox="1"/>
          <p:nvPr/>
        </p:nvSpPr>
        <p:spPr>
          <a:xfrm>
            <a:off x="5715000" y="4267200"/>
            <a:ext cx="2133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z=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Achieve rate 3 using new code construction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352800" y="1500336"/>
            <a:ext cx="6907832" cy="4953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1234480" y="2509446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1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b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2458616" y="4685074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altLang="ko-KR" sz="21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r</a:t>
            </a:r>
            <a:r>
              <a:rPr lang="en-US" altLang="ko-KR" sz="2100" b="1" baseline="-25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2</a:t>
            </a:r>
            <a:endParaRPr lang="ko-KR" altLang="en-US" sz="2100" b="1" baseline="-250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ea typeface="맑은 고딕"/>
              <a:cs typeface="Times New Roman" pitchFamily="18" charset="0"/>
            </a:endParaRP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971600" y="1844824"/>
            <a:ext cx="64807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altLang="ko-KR" sz="21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a</a:t>
            </a:r>
            <a:endParaRPr lang="ko-KR" altLang="en-US" sz="2100" b="1" baseline="-250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ea typeface="맑은 고딕"/>
              <a:cs typeface="Times New Roman" pitchFamily="18" charset="0"/>
            </a:endParaRP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964704" y="3230106"/>
            <a:ext cx="43894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1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e</a:t>
            </a:r>
            <a:endParaRPr lang="ko-KR" altLang="en-US" sz="2100" b="1" baseline="-25000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ea typeface="맑은 고딕"/>
              <a:cs typeface="Times New Roman" pitchFamily="18" charset="0"/>
            </a:endParaRPr>
          </a:p>
          <a:p>
            <a:pPr defTabSz="914400">
              <a:buClrTx/>
              <a:buSzTx/>
              <a:buFontTx/>
              <a:buNone/>
            </a:pPr>
            <a:endParaRPr lang="ko-KR" altLang="en-US" sz="2100" b="1" baseline="-250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ea typeface="맑은 고딕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75856" y="1910437"/>
            <a:ext cx="586814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5288" indent="-395288">
              <a:buFont typeface="Arial" pitchFamily="34" charset="0"/>
              <a:buChar char="•"/>
            </a:pPr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Some network capacity is allocated to redundancy enabling partial error detection at intermediate nodes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Nodes that detect errors forward additional information allowing the sink to locate errors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Use feedback capacity to increase the number of symbols transmitted with error detection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Remaining network capacity carries an MDS error correction code over all information symbols</a:t>
            </a:r>
          </a:p>
          <a:p>
            <a:pPr marL="395288" indent="-395288" defTabSz="914400">
              <a:buClrTx/>
              <a:buSzTx/>
              <a:buFont typeface="Arial" pitchFamily="34" charset="0"/>
              <a:buChar char="•"/>
            </a:pPr>
            <a:endParaRPr lang="en-US" altLang="ko-KR" sz="2400" dirty="0">
              <a:solidFill>
                <a:schemeClr val="tx1"/>
              </a:solidFill>
              <a:latin typeface="Calibri" pitchFamily="34" charset="0"/>
              <a:ea typeface="맑은 고딕"/>
              <a:cs typeface="Calibri" pitchFamily="34" charset="0"/>
            </a:endParaRPr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1619672" y="4253026"/>
            <a:ext cx="533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altLang="ko-KR" sz="21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r</a:t>
            </a:r>
            <a:r>
              <a:rPr lang="en-US" altLang="ko-KR" sz="2100" b="1" i="1" baseline="-250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1</a:t>
            </a:r>
            <a:endParaRPr lang="ko-KR" altLang="en-US" sz="2100" b="1" baseline="-250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ea typeface="맑은 고딕"/>
              <a:cs typeface="Times New Roman" pitchFamily="18" charset="0"/>
            </a:endParaRP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2051720" y="3356992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altLang="ko-KR" sz="21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c</a:t>
            </a:r>
            <a:endParaRPr lang="ko-KR" altLang="en-US" sz="2100" b="1" baseline="-250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ea typeface="맑은 고딕"/>
              <a:cs typeface="Times New Roman" pitchFamily="18" charset="0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1115616" y="1844824"/>
            <a:ext cx="64807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altLang="ko-KR" sz="21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+c</a:t>
            </a:r>
            <a:endParaRPr lang="ko-KR" altLang="en-US" sz="2100" b="1" baseline="-250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ea typeface="맑은 고딕"/>
              <a:cs typeface="Times New Roman" pitchFamily="18" charset="0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1259632" y="2204864"/>
            <a:ext cx="64807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altLang="ko-KR" sz="21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a</a:t>
            </a:r>
            <a:endParaRPr lang="ko-KR" altLang="en-US" sz="2100" b="1" baseline="-250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ea typeface="맑은 고딕"/>
              <a:cs typeface="Times New Roman" pitchFamily="18" charset="0"/>
            </a:endParaRPr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323528" y="2659946"/>
            <a:ext cx="457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ko-KR" sz="2100" b="1" i="1" dirty="0" smtClean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ea typeface="맑은 고딕"/>
              <a:cs typeface="Times New Roman" pitchFamily="18" charset="0"/>
            </a:endParaRPr>
          </a:p>
          <a:p>
            <a:r>
              <a:rPr lang="en-US" altLang="ko-KR" sz="21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d</a:t>
            </a:r>
            <a:endParaRPr lang="ko-KR" altLang="en-US" sz="2100" b="1" baseline="-250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ea typeface="맑은 고딕"/>
              <a:cs typeface="Times New Roman" pitchFamily="18" charset="0"/>
            </a:endParaRPr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802432" y="2204864"/>
            <a:ext cx="457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100" b="1" i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ea typeface="맑은 고딕"/>
                <a:cs typeface="Times New Roman" pitchFamily="18" charset="0"/>
              </a:rPr>
              <a:t>b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“Detect and forward” </a:t>
            </a:r>
            <a:br>
              <a:rPr lang="en-US" sz="3600" dirty="0" smtClean="0"/>
            </a:br>
            <a:r>
              <a:rPr lang="en-US" sz="3600" dirty="0" smtClean="0"/>
              <a:t>coding strategy</a:t>
            </a:r>
            <a:endParaRPr lang="en-US" sz="3600" dirty="0"/>
          </a:p>
        </p:txBody>
      </p:sp>
      <p:sp>
        <p:nvSpPr>
          <p:cNvPr id="25" name="Rectangle 24"/>
          <p:cNvSpPr/>
          <p:nvPr/>
        </p:nvSpPr>
        <p:spPr>
          <a:xfrm>
            <a:off x="683568" y="5867980"/>
            <a:ext cx="16151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z=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smtClean="0">
              <a:latin typeface="Calibri" pitchFamily="34" charset="0"/>
              <a:ea typeface="맑은 고딕"/>
              <a:cs typeface="Times New Roman" pitchFamily="18" charset="0"/>
            </a:endParaRPr>
          </a:p>
          <a:p>
            <a:pPr algn="ctr"/>
            <a:r>
              <a:rPr lang="en-US" altLang="ko-KR" sz="2400" dirty="0" smtClean="0">
                <a:latin typeface="Calibri" pitchFamily="34" charset="0"/>
                <a:ea typeface="맑은 고딕"/>
                <a:cs typeface="맑은 고딕"/>
              </a:rPr>
              <a:t>capacity</a:t>
            </a:r>
            <a:r>
              <a:rPr lang="en-US" altLang="ko-KR" sz="2400" dirty="0" smtClean="0">
                <a:latin typeface="times new Roman" pitchFamily="18" charset="0"/>
                <a:ea typeface="맑은 고딕"/>
                <a:cs typeface="times new Roman" pitchFamily="18" charset="0"/>
              </a:rPr>
              <a:t>= 5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 bwMode="auto">
          <a:xfrm>
            <a:off x="467544" y="4345940"/>
            <a:ext cx="792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kern="0" dirty="0" smtClean="0">
                <a:latin typeface="Calibri" pitchFamily="34" charset="0"/>
                <a:cs typeface="Calibri" pitchFamily="34" charset="0"/>
              </a:rPr>
              <a:t>∞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2051720" y="2473732"/>
            <a:ext cx="7920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kern="0" dirty="0" smtClean="0">
                <a:latin typeface="Calibri" pitchFamily="34" charset="0"/>
                <a:cs typeface="Calibri" pitchFamily="34" charset="0"/>
              </a:rPr>
              <a:t>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27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81000" y="433388"/>
            <a:ext cx="8229600" cy="1189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</a:rPr>
              <a:t>This talk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33400" y="1484785"/>
            <a:ext cx="8287072" cy="4752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457200" indent="-457200"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latin typeface="Calibri" pitchFamily="34" charset="0"/>
              </a:rPr>
              <a:t>Generalizations</a:t>
            </a:r>
          </a:p>
          <a:p>
            <a:pPr marL="628650" lvl="1" indent="-225425">
              <a:spcBef>
                <a:spcPts val="600"/>
              </a:spcBef>
              <a:buFont typeface="Calibri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latin typeface="Calibri" pitchFamily="34" charset="0"/>
              </a:rPr>
              <a:t>Non-multicast demands, multiple sources, </a:t>
            </a:r>
            <a:r>
              <a:rPr lang="en-US" sz="2400" dirty="0" err="1" smtClean="0">
                <a:latin typeface="Calibri" pitchFamily="34" charset="0"/>
              </a:rPr>
              <a:t>rateless</a:t>
            </a:r>
            <a:r>
              <a:rPr lang="en-US" sz="2400" dirty="0" smtClean="0">
                <a:latin typeface="Calibri" pitchFamily="34" charset="0"/>
              </a:rPr>
              <a:t> codes, non-uniform link capacities </a:t>
            </a:r>
          </a:p>
          <a:p>
            <a:pPr marL="628650" lvl="1" indent="-225425">
              <a:spcBef>
                <a:spcPts val="600"/>
              </a:spcBef>
              <a:buFont typeface="Calibri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latin typeface="Calibri" pitchFamily="34" charset="0"/>
              </a:rPr>
              <a:t>New capacity bounding and coding techniques 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latin typeface="Calibri" pitchFamily="34" charset="0"/>
              </a:rPr>
              <a:t>Applications</a:t>
            </a:r>
          </a:p>
          <a:p>
            <a:pPr marL="628650" lvl="1" indent="-225425">
              <a:spcBef>
                <a:spcPts val="600"/>
              </a:spcBef>
              <a:buFont typeface="Calibri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latin typeface="Calibri" pitchFamily="34" charset="0"/>
              </a:rPr>
              <a:t>Streaming (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non-multicast nested network)</a:t>
            </a:r>
          </a:p>
          <a:p>
            <a:pPr marL="628650" lvl="1" indent="-225425">
              <a:spcBef>
                <a:spcPts val="600"/>
              </a:spcBef>
              <a:buFont typeface="Calibri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latin typeface="Calibri" pitchFamily="34" charset="0"/>
              </a:rPr>
              <a:t>Distribution of keys/decentralized data (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multi-source network)</a:t>
            </a:r>
          </a:p>
          <a:p>
            <a:pPr marL="628650" lvl="1" indent="-225425">
              <a:spcBef>
                <a:spcPts val="600"/>
              </a:spcBef>
              <a:buFont typeface="Calibri" pitchFamily="34" charset="0"/>
              <a:buChar char="−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latin typeface="Calibri" pitchFamily="34" charset="0"/>
              </a:rPr>
              <a:t>Computationally limited networks (</a:t>
            </a:r>
            <a:r>
              <a:rPr lang="en-US" sz="2400" dirty="0" err="1" smtClean="0">
                <a:latin typeface="Calibri" pitchFamily="34" charset="0"/>
              </a:rPr>
              <a:t>rateless</a:t>
            </a:r>
            <a:r>
              <a:rPr lang="en-US" sz="2400" dirty="0" smtClean="0">
                <a:latin typeface="Calibri" pitchFamily="34" charset="0"/>
              </a:rPr>
              <a:t> codes)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error correction </a:t>
            </a:r>
          </a:p>
          <a:p>
            <a:pPr lvl="1"/>
            <a:r>
              <a:rPr lang="en-US" dirty="0" smtClean="0"/>
              <a:t>New coding and outer bounding techniques for non-multicast demands, multiple sources, non-uniform errors</a:t>
            </a:r>
          </a:p>
          <a:p>
            <a:pPr lvl="1"/>
            <a:r>
              <a:rPr lang="en-US" dirty="0" smtClean="0"/>
              <a:t>A model for analysis and code design in various applications, e.g. robust streaming, key distribution</a:t>
            </a:r>
          </a:p>
          <a:p>
            <a:pPr lvl="1"/>
            <a:r>
              <a:rPr lang="en-US" dirty="0" err="1" smtClean="0"/>
              <a:t>Rateless</a:t>
            </a:r>
            <a:r>
              <a:rPr lang="en-US" dirty="0" smtClean="0"/>
              <a:t> and hybrid codes for computationally limited networks with adversaries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1456"/>
            <a:ext cx="8229600" cy="13716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</a:rPr>
              <a:t>Outline</a:t>
            </a:r>
            <a:endParaRPr lang="en-US" sz="3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412776"/>
            <a:ext cx="8507288" cy="6315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0" lvl="1" indent="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latin typeface="Calibri" pitchFamily="34" charset="0"/>
            </a:endParaRPr>
          </a:p>
          <a:p>
            <a:pPr marL="0" lvl="1" indent="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latin typeface="Calibri" pitchFamily="34" charset="0"/>
            </a:endParaRP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latin typeface="Calibri" pitchFamily="34" charset="0"/>
              </a:rPr>
              <a:t>Non-multicast nested networks, streaming communication</a:t>
            </a: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latin typeface="Calibri" pitchFamily="34" charset="0"/>
            </a:endParaRP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latin typeface="Calibri" pitchFamily="34" charset="0"/>
              </a:rPr>
              <a:t>Multiple-source multicast, key distribution</a:t>
            </a: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latin typeface="Calibri" pitchFamily="34" charset="0"/>
            </a:endParaRP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err="1" smtClean="0">
                <a:latin typeface="Calibri" pitchFamily="34" charset="0"/>
              </a:rPr>
              <a:t>Rateless</a:t>
            </a:r>
            <a:r>
              <a:rPr lang="en-US" sz="2400" dirty="0" smtClean="0">
                <a:latin typeface="Calibri" pitchFamily="34" charset="0"/>
              </a:rPr>
              <a:t> codes, computationally limited networks</a:t>
            </a: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latin typeface="Calibri" pitchFamily="34" charset="0"/>
            </a:endParaRP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latin typeface="Calibri" pitchFamily="34" charset="0"/>
              </a:rPr>
              <a:t>Non-uniform link capacities</a:t>
            </a: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latin typeface="Calibri" pitchFamily="34" charset="0"/>
            </a:endParaRPr>
          </a:p>
          <a:p>
            <a:pPr marL="0" lvl="1" indent="225425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latin typeface="Calibri" pitchFamily="34" charset="0"/>
            </a:endParaRPr>
          </a:p>
          <a:p>
            <a:pPr marL="287338" lvl="1" indent="-287338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latin typeface="Calibri" pitchFamily="34" charset="0"/>
            </a:endParaRPr>
          </a:p>
          <a:p>
            <a:pPr marL="627063">
              <a:lnSpc>
                <a:spcPct val="90000"/>
              </a:lnSpc>
              <a:spcAft>
                <a:spcPts val="600"/>
              </a:spcAft>
            </a:pPr>
            <a:endParaRPr lang="en-US" sz="2000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marL="0" lvl="1" indent="463550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  <a:p>
            <a:pPr indent="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  <a:p>
            <a:pPr marL="0" lvl="1" indent="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190500"/>
            <a:ext cx="82296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</a:rPr>
              <a:t>Outline</a:t>
            </a:r>
            <a:endParaRPr lang="en-US" sz="3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412776"/>
            <a:ext cx="8507288" cy="6315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0" lvl="1" indent="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solidFill>
                <a:schemeClr val="accent3">
                  <a:lumMod val="65000"/>
                </a:schemeClr>
              </a:solidFill>
              <a:latin typeface="Calibri" pitchFamily="34" charset="0"/>
            </a:endParaRPr>
          </a:p>
          <a:p>
            <a:pPr marL="0" lvl="1" indent="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latin typeface="Calibri" pitchFamily="34" charset="0"/>
            </a:endParaRP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latin typeface="Calibri" pitchFamily="34" charset="0"/>
              </a:rPr>
              <a:t>Non-multicast nested networks, streaming communication</a:t>
            </a:r>
          </a:p>
          <a:p>
            <a:pPr marL="627063" lvl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latin typeface="Calibri" pitchFamily="34" charset="0"/>
              </a:rPr>
              <a:t>O. Tekin, S. Vyetrenko, T. Ho and H. Yao, "Erasure correction for nested receivers," </a:t>
            </a:r>
            <a:r>
              <a:rPr lang="en-US" sz="2000" dirty="0" err="1" smtClean="0">
                <a:latin typeface="Calibri" pitchFamily="34" charset="0"/>
              </a:rPr>
              <a:t>Allerton</a:t>
            </a:r>
            <a:r>
              <a:rPr lang="en-US" sz="2000" dirty="0" smtClean="0">
                <a:latin typeface="Calibri" pitchFamily="34" charset="0"/>
              </a:rPr>
              <a:t> 2011.</a:t>
            </a:r>
          </a:p>
          <a:p>
            <a:pPr marL="627063" lvl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latin typeface="Calibri" pitchFamily="34" charset="0"/>
              </a:rPr>
              <a:t>O. Tekin, T. Ho, H. Yao and S. Jaggi, “On erasure correction coding for streaming,” ITA 2012.</a:t>
            </a:r>
          </a:p>
          <a:p>
            <a:pPr marL="627063" lvl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 dirty="0" smtClean="0">
                <a:latin typeface="Calibri" pitchFamily="34" charset="0"/>
              </a:rPr>
              <a:t>D. Leong and T. Ho, “Erasure coding for real-time streaming,” ISIT 2012.</a:t>
            </a:r>
          </a:p>
          <a:p>
            <a:pPr marL="627063" lvl="1">
              <a:lnSpc>
                <a:spcPct val="9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 dirty="0" smtClean="0">
              <a:latin typeface="Calibri" pitchFamily="34" charset="0"/>
            </a:endParaRP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Multiple-source multicast, key distribution</a:t>
            </a: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solidFill>
                <a:schemeClr val="accent3">
                  <a:lumMod val="65000"/>
                </a:schemeClr>
              </a:solidFill>
              <a:latin typeface="Calibri" pitchFamily="34" charset="0"/>
            </a:endParaRP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err="1" smtClean="0">
                <a:solidFill>
                  <a:schemeClr val="accent3">
                    <a:lumMod val="65000"/>
                  </a:schemeClr>
                </a:solidFill>
                <a:latin typeface="Calibri" pitchFamily="34" charset="0"/>
              </a:rPr>
              <a:t>Rateless</a:t>
            </a:r>
            <a:r>
              <a:rPr lang="en-US" sz="2400" dirty="0" smtClean="0">
                <a:solidFill>
                  <a:schemeClr val="accent3">
                    <a:lumMod val="65000"/>
                  </a:schemeClr>
                </a:solidFill>
                <a:latin typeface="Calibri" pitchFamily="34" charset="0"/>
              </a:rPr>
              <a:t> codes, computationally limited networks</a:t>
            </a: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solidFill>
                <a:schemeClr val="accent3">
                  <a:lumMod val="65000"/>
                </a:schemeClr>
              </a:solidFill>
              <a:latin typeface="Calibri" pitchFamily="34" charset="0"/>
            </a:endParaRPr>
          </a:p>
          <a:p>
            <a:pPr marL="225425" lvl="1" indent="-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400" dirty="0" smtClean="0">
                <a:solidFill>
                  <a:schemeClr val="accent3">
                    <a:lumMod val="65000"/>
                  </a:schemeClr>
                </a:solidFill>
                <a:latin typeface="Calibri" pitchFamily="34" charset="0"/>
              </a:rPr>
              <a:t>Non-uniform link capacities</a:t>
            </a:r>
          </a:p>
          <a:p>
            <a:pPr marL="0" lvl="1" indent="225425">
              <a:lnSpc>
                <a:spcPct val="80000"/>
              </a:lnSpc>
              <a:spcBef>
                <a:spcPts val="6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400" dirty="0" smtClean="0">
              <a:solidFill>
                <a:schemeClr val="accent3">
                  <a:lumMod val="6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3" descr="et-phone-hom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636" y="4221089"/>
            <a:ext cx="1873740" cy="2583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2699792" y="6509473"/>
            <a:ext cx="7200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lang="en-US" sz="13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www.mobileapptesting.com/testing-the-alien-hunting-android-app/2011/03/et-phone-home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71600"/>
          </a:xfrm>
        </p:spPr>
        <p:txBody>
          <a:bodyPr/>
          <a:lstStyle/>
          <a:p>
            <a:r>
              <a:rPr lang="en-US" dirty="0" smtClean="0"/>
              <a:t>Background - non-multicast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2688"/>
            <a:ext cx="8229600" cy="4310608"/>
          </a:xfrm>
        </p:spPr>
        <p:txBody>
          <a:bodyPr>
            <a:normAutofit/>
          </a:bodyPr>
          <a:lstStyle/>
          <a:p>
            <a:r>
              <a:rPr lang="en-US" sz="2500" dirty="0" smtClean="0"/>
              <a:t>Not all sinks demand the same information</a:t>
            </a:r>
          </a:p>
          <a:p>
            <a:r>
              <a:rPr lang="en-US" sz="2500" dirty="0" smtClean="0"/>
              <a:t>Capacity even without errors is </a:t>
            </a:r>
            <a:r>
              <a:rPr lang="tr-TR" sz="2500" dirty="0" smtClean="0"/>
              <a:t>an open problem</a:t>
            </a:r>
            <a:endParaRPr lang="en-US" sz="2500" dirty="0" smtClean="0"/>
          </a:p>
          <a:p>
            <a:pPr lvl="1"/>
            <a:r>
              <a:rPr lang="en-US" sz="2500" dirty="0" smtClean="0"/>
              <a:t>May need to code across different sinks’ data (inter-session coding)</a:t>
            </a:r>
          </a:p>
          <a:p>
            <a:pPr lvl="1"/>
            <a:r>
              <a:rPr lang="en-US" sz="2500" dirty="0" smtClean="0"/>
              <a:t>Not known in general when intra-session coding suffices</a:t>
            </a:r>
          </a:p>
          <a:p>
            <a:r>
              <a:rPr lang="en-US" sz="2400" dirty="0" smtClean="0"/>
              <a:t>Non-multicast network error correction</a:t>
            </a:r>
          </a:p>
          <a:p>
            <a:pPr lvl="1"/>
            <a:r>
              <a:rPr lang="en-US" sz="2400" dirty="0" smtClean="0"/>
              <a:t>Capacity bounds from analyzing three-layer networks (Vyetrenko, Ho &amp; Dikaliotis 10)</a:t>
            </a:r>
          </a:p>
          <a:p>
            <a:pPr lvl="1"/>
            <a:r>
              <a:rPr lang="en-US" sz="2400" dirty="0" smtClean="0"/>
              <a:t>We build on this work to analyze coding for streaming of stored and online content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371600"/>
          </a:xfrm>
        </p:spPr>
        <p:txBody>
          <a:bodyPr/>
          <a:lstStyle/>
          <a:p>
            <a:r>
              <a:rPr lang="en-US" dirty="0" smtClean="0"/>
              <a:t>Streaming stored content</a:t>
            </a:r>
            <a:endParaRPr lang="tr-TR" dirty="0"/>
          </a:p>
        </p:txBody>
      </p:sp>
      <p:grpSp>
        <p:nvGrpSpPr>
          <p:cNvPr id="56" name="Group 55"/>
          <p:cNvGrpSpPr/>
          <p:nvPr/>
        </p:nvGrpSpPr>
        <p:grpSpPr>
          <a:xfrm>
            <a:off x="1259632" y="2420888"/>
            <a:ext cx="7332948" cy="4296730"/>
            <a:chOff x="1520968" y="1700808"/>
            <a:chExt cx="7332948" cy="5024989"/>
          </a:xfrm>
        </p:grpSpPr>
        <p:grpSp>
          <p:nvGrpSpPr>
            <p:cNvPr id="5" name="Group 95"/>
            <p:cNvGrpSpPr/>
            <p:nvPr/>
          </p:nvGrpSpPr>
          <p:grpSpPr>
            <a:xfrm>
              <a:off x="3033136" y="2121440"/>
              <a:ext cx="3555988" cy="4537467"/>
              <a:chOff x="457200" y="1600198"/>
              <a:chExt cx="3695439" cy="4713440"/>
            </a:xfrm>
          </p:grpSpPr>
          <p:grpSp>
            <p:nvGrpSpPr>
              <p:cNvPr id="6" name="Group 46"/>
              <p:cNvGrpSpPr/>
              <p:nvPr/>
            </p:nvGrpSpPr>
            <p:grpSpPr>
              <a:xfrm>
                <a:off x="457200" y="1600198"/>
                <a:ext cx="3352800" cy="3962404"/>
                <a:chOff x="3048000" y="2514596"/>
                <a:chExt cx="3352800" cy="3962404"/>
              </a:xfrm>
            </p:grpSpPr>
            <p:grpSp>
              <p:nvGrpSpPr>
                <p:cNvPr id="7" name="Group 28"/>
                <p:cNvGrpSpPr/>
                <p:nvPr/>
              </p:nvGrpSpPr>
              <p:grpSpPr>
                <a:xfrm>
                  <a:off x="3048000" y="2514596"/>
                  <a:ext cx="3352800" cy="2898768"/>
                  <a:chOff x="3048000" y="2514596"/>
                  <a:chExt cx="3352800" cy="2898768"/>
                </a:xfrm>
              </p:grpSpPr>
              <p:grpSp>
                <p:nvGrpSpPr>
                  <p:cNvPr id="8" name="Group 24"/>
                  <p:cNvGrpSpPr/>
                  <p:nvPr/>
                </p:nvGrpSpPr>
                <p:grpSpPr>
                  <a:xfrm>
                    <a:off x="3048000" y="2514596"/>
                    <a:ext cx="2898967" cy="2898768"/>
                    <a:chOff x="3048000" y="2514596"/>
                    <a:chExt cx="2898967" cy="2898768"/>
                  </a:xfrm>
                </p:grpSpPr>
                <p:grpSp>
                  <p:nvGrpSpPr>
                    <p:cNvPr id="9" name="Group 3"/>
                    <p:cNvGrpSpPr/>
                    <p:nvPr/>
                  </p:nvGrpSpPr>
                  <p:grpSpPr>
                    <a:xfrm>
                      <a:off x="3048000" y="2514596"/>
                      <a:ext cx="2898967" cy="2898768"/>
                      <a:chOff x="381000" y="2023973"/>
                      <a:chExt cx="2898967" cy="2898768"/>
                    </a:xfrm>
                  </p:grpSpPr>
                  <p:grpSp>
                    <p:nvGrpSpPr>
                      <p:cNvPr id="10" name="Group 133"/>
                      <p:cNvGrpSpPr/>
                      <p:nvPr/>
                    </p:nvGrpSpPr>
                    <p:grpSpPr>
                      <a:xfrm>
                        <a:off x="685981" y="2023973"/>
                        <a:ext cx="2593986" cy="2898768"/>
                        <a:chOff x="961931" y="279789"/>
                        <a:chExt cx="6720874" cy="3787323"/>
                      </a:xfrm>
                    </p:grpSpPr>
                    <p:cxnSp>
                      <p:nvCxnSpPr>
                        <p:cNvPr id="113" name="Straight Arrow Connector 6"/>
                        <p:cNvCxnSpPr/>
                        <p:nvPr/>
                      </p:nvCxnSpPr>
                      <p:spPr>
                        <a:xfrm rot="5400000">
                          <a:off x="894088" y="2778504"/>
                          <a:ext cx="2536436" cy="32506"/>
                        </a:xfrm>
                        <a:prstGeom prst="straightConnector1">
                          <a:avLst/>
                        </a:prstGeom>
                        <a:ln w="38100"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4" name="Straight Arrow Connector 113"/>
                        <p:cNvCxnSpPr/>
                        <p:nvPr/>
                      </p:nvCxnSpPr>
                      <p:spPr>
                        <a:xfrm rot="16200000" flipH="1">
                          <a:off x="2034486" y="2766829"/>
                          <a:ext cx="2537957" cy="54340"/>
                        </a:xfrm>
                        <a:prstGeom prst="straightConnector1">
                          <a:avLst/>
                        </a:prstGeom>
                        <a:ln w="38100"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5" name="Straight Arrow Connector 114"/>
                        <p:cNvCxnSpPr/>
                        <p:nvPr/>
                      </p:nvCxnSpPr>
                      <p:spPr>
                        <a:xfrm rot="5400000">
                          <a:off x="3079082" y="2763726"/>
                          <a:ext cx="2537957" cy="60543"/>
                        </a:xfrm>
                        <a:prstGeom prst="straightConnector1">
                          <a:avLst/>
                        </a:prstGeom>
                        <a:ln w="38100"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6" name="Straight Arrow Connector 115"/>
                        <p:cNvCxnSpPr/>
                        <p:nvPr/>
                      </p:nvCxnSpPr>
                      <p:spPr>
                        <a:xfrm rot="16200000" flipH="1">
                          <a:off x="3730571" y="918418"/>
                          <a:ext cx="1267361" cy="38406"/>
                        </a:xfrm>
                        <a:prstGeom prst="straightConnector1">
                          <a:avLst/>
                        </a:prstGeom>
                        <a:ln w="38100"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7" name="Straight Arrow Connector 116"/>
                        <p:cNvCxnSpPr/>
                        <p:nvPr/>
                      </p:nvCxnSpPr>
                      <p:spPr>
                        <a:xfrm rot="10800000" flipV="1">
                          <a:off x="2152487" y="279790"/>
                          <a:ext cx="2150678" cy="1305768"/>
                        </a:xfrm>
                        <a:prstGeom prst="straightConnector1">
                          <a:avLst/>
                        </a:prstGeom>
                        <a:ln w="38100"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8" name="Straight Arrow Connector 11"/>
                        <p:cNvCxnSpPr/>
                        <p:nvPr/>
                      </p:nvCxnSpPr>
                      <p:spPr>
                        <a:xfrm rot="5400000">
                          <a:off x="3131020" y="414207"/>
                          <a:ext cx="1306563" cy="1037728"/>
                        </a:xfrm>
                        <a:prstGeom prst="straightConnector1">
                          <a:avLst/>
                        </a:prstGeom>
                        <a:ln w="38100"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19" name="Straight Arrow Connector 118"/>
                        <p:cNvCxnSpPr/>
                        <p:nvPr/>
                      </p:nvCxnSpPr>
                      <p:spPr>
                        <a:xfrm rot="10800000" flipV="1">
                          <a:off x="961931" y="279790"/>
                          <a:ext cx="3341235" cy="1344174"/>
                        </a:xfrm>
                        <a:prstGeom prst="straightConnector1">
                          <a:avLst/>
                        </a:prstGeom>
                        <a:ln w="38100"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0" name="Straight Arrow Connector 119"/>
                        <p:cNvCxnSpPr/>
                        <p:nvPr/>
                      </p:nvCxnSpPr>
                      <p:spPr>
                        <a:xfrm rot="5400000">
                          <a:off x="-85568" y="2817486"/>
                          <a:ext cx="2488938" cy="4114"/>
                        </a:xfrm>
                        <a:prstGeom prst="straightConnector1">
                          <a:avLst/>
                        </a:prstGeom>
                        <a:ln w="38100"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1" name="Straight Arrow Connector 14"/>
                        <p:cNvCxnSpPr/>
                        <p:nvPr/>
                      </p:nvCxnSpPr>
                      <p:spPr>
                        <a:xfrm rot="16200000" flipH="1">
                          <a:off x="4203163" y="2763769"/>
                          <a:ext cx="2592630" cy="5783"/>
                        </a:xfrm>
                        <a:prstGeom prst="straightConnector1">
                          <a:avLst/>
                        </a:prstGeom>
                        <a:ln w="38100"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2" name="Straight Arrow Connector 121"/>
                        <p:cNvCxnSpPr/>
                        <p:nvPr/>
                      </p:nvCxnSpPr>
                      <p:spPr>
                        <a:xfrm rot="16200000" flipH="1">
                          <a:off x="5231516" y="2732487"/>
                          <a:ext cx="2592630" cy="76620"/>
                        </a:xfrm>
                        <a:prstGeom prst="straightConnector1">
                          <a:avLst/>
                        </a:prstGeom>
                        <a:ln w="38100"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3" name="Straight Arrow Connector 16"/>
                        <p:cNvCxnSpPr/>
                        <p:nvPr/>
                      </p:nvCxnSpPr>
                      <p:spPr>
                        <a:xfrm rot="5400000">
                          <a:off x="6183860" y="2767295"/>
                          <a:ext cx="2588495" cy="2868"/>
                        </a:xfrm>
                        <a:prstGeom prst="straightConnector1">
                          <a:avLst/>
                        </a:prstGeom>
                        <a:ln w="38100"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4" name="Straight Arrow Connector 17"/>
                        <p:cNvCxnSpPr/>
                        <p:nvPr/>
                      </p:nvCxnSpPr>
                      <p:spPr>
                        <a:xfrm>
                          <a:off x="4341570" y="279792"/>
                          <a:ext cx="3341235" cy="1228958"/>
                        </a:xfrm>
                        <a:prstGeom prst="straightConnector1">
                          <a:avLst/>
                        </a:prstGeom>
                        <a:ln w="38100"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5" name="Straight Arrow Connector 18"/>
                        <p:cNvCxnSpPr/>
                        <p:nvPr/>
                      </p:nvCxnSpPr>
                      <p:spPr>
                        <a:xfrm rot="16200000" flipH="1">
                          <a:off x="4798997" y="-216043"/>
                          <a:ext cx="1194691" cy="2186355"/>
                        </a:xfrm>
                        <a:prstGeom prst="straightConnector1">
                          <a:avLst/>
                        </a:prstGeom>
                        <a:ln w="38100"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6" name="Straight Arrow Connector 19"/>
                        <p:cNvCxnSpPr/>
                        <p:nvPr/>
                      </p:nvCxnSpPr>
                      <p:spPr>
                        <a:xfrm rot="16200000" flipH="1">
                          <a:off x="4303165" y="318195"/>
                          <a:ext cx="1267364" cy="1190556"/>
                        </a:xfrm>
                        <a:prstGeom prst="straightConnector1">
                          <a:avLst/>
                        </a:prstGeom>
                        <a:ln w="38100"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12" name="Straight Arrow Connector 111"/>
                      <p:cNvCxnSpPr/>
                      <p:nvPr/>
                    </p:nvCxnSpPr>
                    <p:spPr>
                      <a:xfrm rot="5400000">
                        <a:off x="-570947" y="3966524"/>
                        <a:ext cx="1905000" cy="1106"/>
                      </a:xfrm>
                      <a:prstGeom prst="straightConnector1">
                        <a:avLst/>
                      </a:prstGeom>
                      <a:ln w="38100"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10" name="Straight Arrow Connector 109"/>
                    <p:cNvCxnSpPr/>
                    <p:nvPr/>
                  </p:nvCxnSpPr>
                  <p:spPr>
                    <a:xfrm rot="10800000" flipV="1">
                      <a:off x="3048000" y="2514600"/>
                      <a:ext cx="1594380" cy="990600"/>
                    </a:xfrm>
                    <a:prstGeom prst="straightConnector1">
                      <a:avLst/>
                    </a:prstGeom>
                    <a:ln w="3810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7" name="Straight Arrow Connector 106"/>
                  <p:cNvCxnSpPr/>
                  <p:nvPr/>
                </p:nvCxnSpPr>
                <p:spPr>
                  <a:xfrm>
                    <a:off x="4648200" y="2514600"/>
                    <a:ext cx="1752600" cy="914400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Arrow Connector 107"/>
                  <p:cNvCxnSpPr/>
                  <p:nvPr/>
                </p:nvCxnSpPr>
                <p:spPr>
                  <a:xfrm rot="5400000">
                    <a:off x="5334553" y="4419047"/>
                    <a:ext cx="1981200" cy="1106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3" name="Straight Arrow Connector 102"/>
                <p:cNvCxnSpPr/>
                <p:nvPr/>
              </p:nvCxnSpPr>
              <p:spPr>
                <a:xfrm rot="5400000">
                  <a:off x="3880389" y="6083400"/>
                  <a:ext cx="762000" cy="25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/>
                <p:nvPr/>
              </p:nvCxnSpPr>
              <p:spPr>
                <a:xfrm rot="5400000">
                  <a:off x="4728739" y="6083400"/>
                  <a:ext cx="762000" cy="25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/>
                <p:nvPr/>
              </p:nvCxnSpPr>
              <p:spPr>
                <a:xfrm rot="5400000">
                  <a:off x="5499000" y="6083400"/>
                  <a:ext cx="762000" cy="25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8" name="TextBox 97"/>
              <p:cNvSpPr txBox="1"/>
              <p:nvPr/>
            </p:nvSpPr>
            <p:spPr>
              <a:xfrm>
                <a:off x="1443643" y="5562600"/>
                <a:ext cx="838200" cy="735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lang="en-US" sz="2000" b="1" i="1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  I</a:t>
                </a:r>
                <a:r>
                  <a:rPr lang="en-US" sz="2000" b="1" i="1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000" b="1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2341626" y="5578299"/>
                <a:ext cx="838200" cy="735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000" b="1" i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b="1" i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000" b="1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114226" y="5562600"/>
                <a:ext cx="1038413" cy="7353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000" b="1" i="1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000" b="1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000" b="1" i="1" baseline="-25000" dirty="0" smtClean="0">
                    <a:latin typeface="Times New Roman" pitchFamily="18" charset="0"/>
                    <a:cs typeface="Times New Roman" pitchFamily="18" charset="0"/>
                  </a:rPr>
                  <a:t>3    </a:t>
                </a:r>
                <a:endParaRPr lang="en-US" sz="2000" b="1" i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37" name="Picture 36" descr="youtubebuff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89120" y="4928591"/>
              <a:ext cx="3886200" cy="228601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5996018" y="6294910"/>
              <a:ext cx="285789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Demanded information</a:t>
              </a:r>
              <a:endParaRPr lang="en-US" sz="2200" dirty="0">
                <a:latin typeface="Calibri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249160" y="3717032"/>
              <a:ext cx="31451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 smtClean="0">
                  <a:latin typeface="Calibri" pitchFamily="34" charset="0"/>
                  <a:cs typeface="Calibri" pitchFamily="34" charset="0"/>
                </a:rPr>
                <a:t>x</a:t>
              </a:r>
              <a:endParaRPr lang="en-US" sz="2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045597" y="3717032"/>
              <a:ext cx="31451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 smtClean="0">
                  <a:latin typeface="Calibri" pitchFamily="34" charset="0"/>
                  <a:cs typeface="Calibri" pitchFamily="34" charset="0"/>
                </a:rPr>
                <a:t>x</a:t>
              </a:r>
              <a:endParaRPr lang="en-US" sz="2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520968" y="5949280"/>
              <a:ext cx="250972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Initial play-out delay</a:t>
              </a:r>
              <a:endParaRPr lang="en-US" sz="2200" dirty="0">
                <a:latin typeface="Calibri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996018" y="5949280"/>
              <a:ext cx="241848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Decoding deadlines</a:t>
              </a:r>
              <a:endParaRPr lang="en-US" sz="2200" dirty="0">
                <a:latin typeface="Calibri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697432" y="2204864"/>
              <a:ext cx="301326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  <a:cs typeface="Calibri" pitchFamily="34" charset="0"/>
                </a:rPr>
                <a:t>Forward error correction</a:t>
              </a:r>
              <a:endParaRPr lang="en-US" sz="2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084929" y="1700808"/>
              <a:ext cx="964431" cy="503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  <a:cs typeface="Calibri" pitchFamily="34" charset="0"/>
                </a:rPr>
                <a:t>Source</a:t>
              </a:r>
              <a:endParaRPr lang="en-US" sz="2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345504" y="3645024"/>
              <a:ext cx="1966629" cy="5039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  <a:cs typeface="Calibri" pitchFamily="34" charset="0"/>
                </a:rPr>
                <a:t>Packet erasures</a:t>
              </a:r>
              <a:endParaRPr lang="en-US" sz="22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9" name="Group 12"/>
          <p:cNvGrpSpPr/>
          <p:nvPr/>
        </p:nvGrpSpPr>
        <p:grpSpPr>
          <a:xfrm>
            <a:off x="171400" y="1304385"/>
            <a:ext cx="8001000" cy="1099457"/>
            <a:chOff x="685800" y="2590800"/>
            <a:chExt cx="8001000" cy="1099457"/>
          </a:xfrm>
        </p:grpSpPr>
        <p:grpSp>
          <p:nvGrpSpPr>
            <p:cNvPr id="50" name="Group 10"/>
            <p:cNvGrpSpPr/>
            <p:nvPr/>
          </p:nvGrpSpPr>
          <p:grpSpPr>
            <a:xfrm>
              <a:off x="685800" y="2590800"/>
              <a:ext cx="8001000" cy="1099457"/>
              <a:chOff x="685800" y="2590800"/>
              <a:chExt cx="8001000" cy="1099457"/>
            </a:xfrm>
          </p:grpSpPr>
          <p:grpSp>
            <p:nvGrpSpPr>
              <p:cNvPr id="52" name="Group 8"/>
              <p:cNvGrpSpPr/>
              <p:nvPr/>
            </p:nvGrpSpPr>
            <p:grpSpPr>
              <a:xfrm>
                <a:off x="685800" y="2590800"/>
                <a:ext cx="8001000" cy="1099457"/>
                <a:chOff x="685800" y="2590800"/>
                <a:chExt cx="8001000" cy="1099457"/>
              </a:xfrm>
            </p:grpSpPr>
            <p:pic>
              <p:nvPicPr>
                <p:cNvPr id="54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t="17744" r="1866" b="64804"/>
                <a:stretch/>
              </p:blipFill>
              <p:spPr bwMode="auto">
                <a:xfrm>
                  <a:off x="685800" y="2590800"/>
                  <a:ext cx="8001000" cy="10994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5" name="Rectangle 54"/>
                <p:cNvSpPr/>
                <p:nvPr/>
              </p:nvSpPr>
              <p:spPr>
                <a:xfrm>
                  <a:off x="3962400" y="3169103"/>
                  <a:ext cx="2133600" cy="3646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3" name="TextBox 52"/>
              <p:cNvSpPr txBox="1"/>
              <p:nvPr/>
            </p:nvSpPr>
            <p:spPr>
              <a:xfrm>
                <a:off x="3886200" y="2743200"/>
                <a:ext cx="21461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packet erasure link</a:t>
                </a:r>
                <a:endParaRPr lang="en-US" sz="2000" dirty="0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3832535" y="3102114"/>
              <a:ext cx="22479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(unit size packets)</a:t>
              </a:r>
              <a:endParaRPr 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5" charset="0"/>
          </a:defRPr>
        </a:defPPr>
      </a:lstStyle>
    </a:spDef>
    <a:ln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noFill/>
        <a:ln w="9525">
          <a:noFill/>
          <a:miter lim="800000"/>
          <a:headEnd/>
          <a:tailEnd/>
        </a:ln>
      </a:spPr>
      <a:bodyPr anchor="ctr"/>
      <a:lstStyle>
        <a:defPPr algn="ctr">
          <a:defRPr sz="2800" kern="0" dirty="0" smtClean="0"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53085</TotalTime>
  <Words>3654</Words>
  <Application>Microsoft Office PowerPoint</Application>
  <PresentationFormat>On-screen Show (4:3)</PresentationFormat>
  <Paragraphs>860</Paragraphs>
  <Slides>51</Slides>
  <Notes>51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Pixel</vt:lpstr>
      <vt:lpstr>Equation</vt:lpstr>
      <vt:lpstr>On error correction for networks and deadlines</vt:lpstr>
      <vt:lpstr>Introduction</vt:lpstr>
      <vt:lpstr>Slide 3</vt:lpstr>
      <vt:lpstr>Slide 4</vt:lpstr>
      <vt:lpstr>Slide 5</vt:lpstr>
      <vt:lpstr>Slide 6</vt:lpstr>
      <vt:lpstr>Slide 7</vt:lpstr>
      <vt:lpstr>Background - non-multicast</vt:lpstr>
      <vt:lpstr>Streaming stored content</vt:lpstr>
      <vt:lpstr>Nested network model</vt:lpstr>
      <vt:lpstr>Nested network model</vt:lpstr>
      <vt:lpstr>Problem and results</vt:lpstr>
      <vt:lpstr>Problem and results</vt:lpstr>
      <vt:lpstr>z erasures – upper bounding capacity</vt:lpstr>
      <vt:lpstr>Cut-set combining procedure</vt:lpstr>
      <vt:lpstr>Upper bound derivation graph</vt:lpstr>
      <vt:lpstr>Intra-session Coding</vt:lpstr>
      <vt:lpstr>“As uniform as possible” intra-session coding scheme</vt:lpstr>
      <vt:lpstr>Capacity region</vt:lpstr>
      <vt:lpstr>Proof Idea</vt:lpstr>
      <vt:lpstr>Streaming online content</vt:lpstr>
      <vt:lpstr>Problem and results</vt:lpstr>
      <vt:lpstr>Problem and results</vt:lpstr>
      <vt:lpstr>Code construction</vt:lpstr>
      <vt:lpstr>Code construction</vt:lpstr>
      <vt:lpstr>Capacity result</vt:lpstr>
      <vt:lpstr>Slide 27</vt:lpstr>
      <vt:lpstr>Multiple-source multicast, uniform  z errors</vt:lpstr>
      <vt:lpstr>Multiple-source multicast, uniform  z errors</vt:lpstr>
      <vt:lpstr>Multiple-source multicast, uniform  z errors</vt:lpstr>
      <vt:lpstr>Capacity region</vt:lpstr>
      <vt:lpstr>Capacity-achieving non-coherent code constructions</vt:lpstr>
      <vt:lpstr>An application: key distribution</vt:lpstr>
      <vt:lpstr>An application: key distribution</vt:lpstr>
      <vt:lpstr>Slide 35</vt:lpstr>
      <vt:lpstr>Background – adversarial errors in multicast</vt:lpstr>
      <vt:lpstr>Motivation</vt:lpstr>
      <vt:lpstr>Rateless network error correction codes</vt:lpstr>
      <vt:lpstr>Rateless code using shared secret</vt:lpstr>
      <vt:lpstr>Rateless code using shared secret</vt:lpstr>
      <vt:lpstr>Rateless code using signatures</vt:lpstr>
      <vt:lpstr>Example: simple hybrid strategy on wireless butterfly network</vt:lpstr>
      <vt:lpstr>Example: simple hybrid strategy on wireless butterfly network</vt:lpstr>
      <vt:lpstr>Slide 44</vt:lpstr>
      <vt:lpstr>Uniform and non-uniform links</vt:lpstr>
      <vt:lpstr>Tighter cut set bounding approach</vt:lpstr>
      <vt:lpstr>New cut-set bound</vt:lpstr>
      <vt:lpstr>Achievability - example</vt:lpstr>
      <vt:lpstr>“Detect and forward”  coding strategy</vt:lpstr>
      <vt:lpstr>Conclusion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coding for networks with errors</dc:title>
  <dc:creator>tho</dc:creator>
  <cp:lastModifiedBy>lklun</cp:lastModifiedBy>
  <cp:revision>291</cp:revision>
  <dcterms:created xsi:type="dcterms:W3CDTF">2010-06-08T10:36:25Z</dcterms:created>
  <dcterms:modified xsi:type="dcterms:W3CDTF">2012-08-07T09:24:19Z</dcterms:modified>
</cp:coreProperties>
</file>